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56" r:id="rId2"/>
    <p:sldId id="257" r:id="rId3"/>
    <p:sldId id="258" r:id="rId4"/>
    <p:sldId id="259" r:id="rId5"/>
    <p:sldId id="277" r:id="rId6"/>
    <p:sldId id="260" r:id="rId7"/>
    <p:sldId id="284" r:id="rId8"/>
    <p:sldId id="285" r:id="rId9"/>
    <p:sldId id="261" r:id="rId10"/>
    <p:sldId id="262" r:id="rId11"/>
    <p:sldId id="279" r:id="rId12"/>
    <p:sldId id="264" r:id="rId13"/>
    <p:sldId id="263" r:id="rId14"/>
    <p:sldId id="265" r:id="rId15"/>
    <p:sldId id="282" r:id="rId16"/>
    <p:sldId id="286" r:id="rId17"/>
    <p:sldId id="287" r:id="rId18"/>
    <p:sldId id="288" r:id="rId19"/>
    <p:sldId id="266" r:id="rId20"/>
    <p:sldId id="267" r:id="rId21"/>
    <p:sldId id="268" r:id="rId22"/>
    <p:sldId id="269" r:id="rId23"/>
    <p:sldId id="270" r:id="rId24"/>
    <p:sldId id="271" r:id="rId25"/>
    <p:sldId id="272" r:id="rId26"/>
    <p:sldId id="280" r:id="rId27"/>
    <p:sldId id="273" r:id="rId28"/>
    <p:sldId id="274" r:id="rId29"/>
    <p:sldId id="275" r:id="rId30"/>
    <p:sldId id="278" r:id="rId31"/>
    <p:sldId id="276" r:id="rId32"/>
  </p:sldIdLst>
  <p:sldSz cx="9144000" cy="6858000" type="screen4x3"/>
  <p:notesSz cx="9229725" cy="700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08" autoAdjust="0"/>
  </p:normalViewPr>
  <p:slideViewPr>
    <p:cSldViewPr snapToGrid="0" snapToObjects="1">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9548" cy="350044"/>
          </a:xfrm>
          <a:prstGeom prst="rect">
            <a:avLst/>
          </a:prstGeom>
        </p:spPr>
        <p:txBody>
          <a:bodyPr vert="horz" lIns="92738" tIns="46369" rIns="92738" bIns="46369" rtlCol="0"/>
          <a:lstStyle>
            <a:lvl1pPr algn="l">
              <a:defRPr sz="1200"/>
            </a:lvl1pPr>
          </a:lstStyle>
          <a:p>
            <a:endParaRPr lang="en-US"/>
          </a:p>
        </p:txBody>
      </p:sp>
      <p:sp>
        <p:nvSpPr>
          <p:cNvPr id="3" name="Date Placeholder 2"/>
          <p:cNvSpPr>
            <a:spLocks noGrp="1"/>
          </p:cNvSpPr>
          <p:nvPr>
            <p:ph type="dt" sz="quarter" idx="1"/>
          </p:nvPr>
        </p:nvSpPr>
        <p:spPr>
          <a:xfrm>
            <a:off x="5228041" y="0"/>
            <a:ext cx="3999548" cy="350044"/>
          </a:xfrm>
          <a:prstGeom prst="rect">
            <a:avLst/>
          </a:prstGeom>
        </p:spPr>
        <p:txBody>
          <a:bodyPr vert="horz" lIns="92738" tIns="46369" rIns="92738" bIns="46369" rtlCol="0"/>
          <a:lstStyle>
            <a:lvl1pPr algn="r">
              <a:defRPr sz="1200"/>
            </a:lvl1pPr>
          </a:lstStyle>
          <a:p>
            <a:fld id="{372E4818-9FE6-4DD9-95A5-76349CF3C045}" type="datetimeFigureOut">
              <a:rPr lang="en-US" smtClean="0"/>
              <a:t>10/20/2014</a:t>
            </a:fld>
            <a:endParaRPr lang="en-US"/>
          </a:p>
        </p:txBody>
      </p:sp>
      <p:sp>
        <p:nvSpPr>
          <p:cNvPr id="4" name="Footer Placeholder 3"/>
          <p:cNvSpPr>
            <a:spLocks noGrp="1"/>
          </p:cNvSpPr>
          <p:nvPr>
            <p:ph type="ftr" sz="quarter" idx="2"/>
          </p:nvPr>
        </p:nvSpPr>
        <p:spPr>
          <a:xfrm>
            <a:off x="0" y="6649616"/>
            <a:ext cx="3999548" cy="350044"/>
          </a:xfrm>
          <a:prstGeom prst="rect">
            <a:avLst/>
          </a:prstGeom>
        </p:spPr>
        <p:txBody>
          <a:bodyPr vert="horz" lIns="92738" tIns="46369" rIns="92738" bIns="46369" rtlCol="0" anchor="b"/>
          <a:lstStyle>
            <a:lvl1pPr algn="l">
              <a:defRPr sz="1200"/>
            </a:lvl1pPr>
          </a:lstStyle>
          <a:p>
            <a:endParaRPr lang="en-US"/>
          </a:p>
        </p:txBody>
      </p:sp>
      <p:sp>
        <p:nvSpPr>
          <p:cNvPr id="5" name="Slide Number Placeholder 4"/>
          <p:cNvSpPr>
            <a:spLocks noGrp="1"/>
          </p:cNvSpPr>
          <p:nvPr>
            <p:ph type="sldNum" sz="quarter" idx="3"/>
          </p:nvPr>
        </p:nvSpPr>
        <p:spPr>
          <a:xfrm>
            <a:off x="5228041" y="6649616"/>
            <a:ext cx="3999548" cy="350044"/>
          </a:xfrm>
          <a:prstGeom prst="rect">
            <a:avLst/>
          </a:prstGeom>
        </p:spPr>
        <p:txBody>
          <a:bodyPr vert="horz" lIns="92738" tIns="46369" rIns="92738" bIns="46369" rtlCol="0" anchor="b"/>
          <a:lstStyle>
            <a:lvl1pPr algn="r">
              <a:defRPr sz="1200"/>
            </a:lvl1pPr>
          </a:lstStyle>
          <a:p>
            <a:fld id="{130CB2A0-99B2-4CA1-A821-031097F1A0EC}" type="slidenum">
              <a:rPr lang="en-US" smtClean="0"/>
              <a:t>‹#›</a:t>
            </a:fld>
            <a:endParaRPr lang="en-US"/>
          </a:p>
        </p:txBody>
      </p:sp>
    </p:spTree>
    <p:extLst>
      <p:ext uri="{BB962C8B-B14F-4D97-AF65-F5344CB8AC3E}">
        <p14:creationId xmlns:p14="http://schemas.microsoft.com/office/powerpoint/2010/main" val="1354167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9548" cy="350044"/>
          </a:xfrm>
          <a:prstGeom prst="rect">
            <a:avLst/>
          </a:prstGeom>
        </p:spPr>
        <p:txBody>
          <a:bodyPr vert="horz" lIns="92738" tIns="46369" rIns="92738" bIns="46369" rtlCol="0"/>
          <a:lstStyle>
            <a:lvl1pPr algn="l">
              <a:defRPr sz="1200"/>
            </a:lvl1pPr>
          </a:lstStyle>
          <a:p>
            <a:endParaRPr lang="en-US"/>
          </a:p>
        </p:txBody>
      </p:sp>
      <p:sp>
        <p:nvSpPr>
          <p:cNvPr id="3" name="Date Placeholder 2"/>
          <p:cNvSpPr>
            <a:spLocks noGrp="1"/>
          </p:cNvSpPr>
          <p:nvPr>
            <p:ph type="dt" idx="1"/>
          </p:nvPr>
        </p:nvSpPr>
        <p:spPr>
          <a:xfrm>
            <a:off x="5228041" y="0"/>
            <a:ext cx="3999548" cy="350044"/>
          </a:xfrm>
          <a:prstGeom prst="rect">
            <a:avLst/>
          </a:prstGeom>
        </p:spPr>
        <p:txBody>
          <a:bodyPr vert="horz" lIns="92738" tIns="46369" rIns="92738" bIns="46369" rtlCol="0"/>
          <a:lstStyle>
            <a:lvl1pPr algn="r">
              <a:defRPr sz="1200"/>
            </a:lvl1pPr>
          </a:lstStyle>
          <a:p>
            <a:fld id="{194772BC-3B0D-4B45-BB0E-A64859ED8566}" type="datetimeFigureOut">
              <a:rPr lang="en-US" smtClean="0"/>
              <a:t>10/20/2014</a:t>
            </a:fld>
            <a:endParaRPr lang="en-US"/>
          </a:p>
        </p:txBody>
      </p:sp>
      <p:sp>
        <p:nvSpPr>
          <p:cNvPr id="4" name="Slide Image Placeholder 3"/>
          <p:cNvSpPr>
            <a:spLocks noGrp="1" noRot="1" noChangeAspect="1"/>
          </p:cNvSpPr>
          <p:nvPr>
            <p:ph type="sldImg" idx="2"/>
          </p:nvPr>
        </p:nvSpPr>
        <p:spPr>
          <a:xfrm>
            <a:off x="2865438" y="525463"/>
            <a:ext cx="3498850" cy="2625725"/>
          </a:xfrm>
          <a:prstGeom prst="rect">
            <a:avLst/>
          </a:prstGeom>
          <a:noFill/>
          <a:ln w="12700">
            <a:solidFill>
              <a:prstClr val="black"/>
            </a:solidFill>
          </a:ln>
        </p:spPr>
        <p:txBody>
          <a:bodyPr vert="horz" lIns="92738" tIns="46369" rIns="92738" bIns="46369" rtlCol="0" anchor="ctr"/>
          <a:lstStyle/>
          <a:p>
            <a:endParaRPr lang="en-US"/>
          </a:p>
        </p:txBody>
      </p:sp>
      <p:sp>
        <p:nvSpPr>
          <p:cNvPr id="5" name="Notes Placeholder 4"/>
          <p:cNvSpPr>
            <a:spLocks noGrp="1"/>
          </p:cNvSpPr>
          <p:nvPr>
            <p:ph type="body" sz="quarter" idx="3"/>
          </p:nvPr>
        </p:nvSpPr>
        <p:spPr>
          <a:xfrm>
            <a:off x="922973" y="3325416"/>
            <a:ext cx="7383780" cy="3150394"/>
          </a:xfrm>
          <a:prstGeom prst="rect">
            <a:avLst/>
          </a:prstGeom>
        </p:spPr>
        <p:txBody>
          <a:bodyPr vert="horz" lIns="92738" tIns="46369" rIns="92738" bIns="463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49616"/>
            <a:ext cx="3999548" cy="350044"/>
          </a:xfrm>
          <a:prstGeom prst="rect">
            <a:avLst/>
          </a:prstGeom>
        </p:spPr>
        <p:txBody>
          <a:bodyPr vert="horz" lIns="92738" tIns="46369" rIns="92738" bIns="46369" rtlCol="0" anchor="b"/>
          <a:lstStyle>
            <a:lvl1pPr algn="l">
              <a:defRPr sz="1200"/>
            </a:lvl1pPr>
          </a:lstStyle>
          <a:p>
            <a:endParaRPr lang="en-US"/>
          </a:p>
        </p:txBody>
      </p:sp>
      <p:sp>
        <p:nvSpPr>
          <p:cNvPr id="7" name="Slide Number Placeholder 6"/>
          <p:cNvSpPr>
            <a:spLocks noGrp="1"/>
          </p:cNvSpPr>
          <p:nvPr>
            <p:ph type="sldNum" sz="quarter" idx="5"/>
          </p:nvPr>
        </p:nvSpPr>
        <p:spPr>
          <a:xfrm>
            <a:off x="5228041" y="6649616"/>
            <a:ext cx="3999548" cy="350044"/>
          </a:xfrm>
          <a:prstGeom prst="rect">
            <a:avLst/>
          </a:prstGeom>
        </p:spPr>
        <p:txBody>
          <a:bodyPr vert="horz" lIns="92738" tIns="46369" rIns="92738" bIns="46369" rtlCol="0" anchor="b"/>
          <a:lstStyle>
            <a:lvl1pPr algn="r">
              <a:defRPr sz="1200"/>
            </a:lvl1pPr>
          </a:lstStyle>
          <a:p>
            <a:fld id="{978AA607-B0CF-E44E-8483-B75C267EF35F}" type="slidenum">
              <a:rPr lang="en-US" smtClean="0"/>
              <a:t>‹#›</a:t>
            </a:fld>
            <a:endParaRPr lang="en-US"/>
          </a:p>
        </p:txBody>
      </p:sp>
    </p:spTree>
    <p:extLst>
      <p:ext uri="{BB962C8B-B14F-4D97-AF65-F5344CB8AC3E}">
        <p14:creationId xmlns:p14="http://schemas.microsoft.com/office/powerpoint/2010/main" val="9971668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AA607-B0CF-E44E-8483-B75C267EF35F}" type="slidenum">
              <a:rPr lang="en-US" smtClean="0"/>
              <a:t>1</a:t>
            </a:fld>
            <a:endParaRPr lang="en-US"/>
          </a:p>
        </p:txBody>
      </p:sp>
    </p:spTree>
    <p:extLst>
      <p:ext uri="{BB962C8B-B14F-4D97-AF65-F5344CB8AC3E}">
        <p14:creationId xmlns:p14="http://schemas.microsoft.com/office/powerpoint/2010/main" val="2729836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Requirements can be found in the attached Chart C</a:t>
            </a:r>
          </a:p>
          <a:p>
            <a:endParaRPr lang="en-US" baseline="0" dirty="0" smtClean="0"/>
          </a:p>
          <a:p>
            <a:r>
              <a:rPr lang="en-US" baseline="0" dirty="0" smtClean="0"/>
              <a:t>Adopted children cannot acquire citizenship, but they may derive citizenship through their USC adoptive parent (so long as the adoption is final before the child turns 16)</a:t>
            </a:r>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13</a:t>
            </a:fld>
            <a:endParaRPr lang="en-US"/>
          </a:p>
        </p:txBody>
      </p:sp>
    </p:spTree>
    <p:extLst>
      <p:ext uri="{BB962C8B-B14F-4D97-AF65-F5344CB8AC3E}">
        <p14:creationId xmlns:p14="http://schemas.microsoft.com/office/powerpoint/2010/main" val="3945839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AA607-B0CF-E44E-8483-B75C267EF35F}" type="slidenum">
              <a:rPr lang="en-US" smtClean="0"/>
              <a:t>14</a:t>
            </a:fld>
            <a:endParaRPr lang="en-US"/>
          </a:p>
        </p:txBody>
      </p:sp>
    </p:spTree>
    <p:extLst>
      <p:ext uri="{BB962C8B-B14F-4D97-AF65-F5344CB8AC3E}">
        <p14:creationId xmlns:p14="http://schemas.microsoft.com/office/powerpoint/2010/main" val="1599107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box should be chosen, regardless if the applicant is requesting a certificate</a:t>
            </a:r>
            <a:r>
              <a:rPr lang="en-US" baseline="0" dirty="0" smtClean="0"/>
              <a:t> of citizenship is based on acquisition or derivation</a:t>
            </a:r>
          </a:p>
          <a:p>
            <a:endParaRPr lang="en-US" baseline="0" dirty="0" smtClean="0"/>
          </a:p>
          <a:p>
            <a:r>
              <a:rPr lang="en-US" baseline="0" dirty="0" smtClean="0"/>
              <a:t>Also included in the handout is an annotated N-600 form and list of required documentation for each</a:t>
            </a:r>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19</a:t>
            </a:fld>
            <a:endParaRPr lang="en-US"/>
          </a:p>
        </p:txBody>
      </p:sp>
    </p:spTree>
    <p:extLst>
      <p:ext uri="{BB962C8B-B14F-4D97-AF65-F5344CB8AC3E}">
        <p14:creationId xmlns:p14="http://schemas.microsoft.com/office/powerpoint/2010/main" val="3717702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AA607-B0CF-E44E-8483-B75C267EF35F}" type="slidenum">
              <a:rPr lang="en-US" smtClean="0"/>
              <a:t>20</a:t>
            </a:fld>
            <a:endParaRPr lang="en-US"/>
          </a:p>
        </p:txBody>
      </p:sp>
    </p:spTree>
    <p:extLst>
      <p:ext uri="{BB962C8B-B14F-4D97-AF65-F5344CB8AC3E}">
        <p14:creationId xmlns:p14="http://schemas.microsoft.com/office/powerpoint/2010/main" val="2537141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information to the N-400 is about the applicant’s immigration history</a:t>
            </a:r>
            <a:r>
              <a:rPr lang="en-US" baseline="0" dirty="0" smtClean="0"/>
              <a:t> (Part 2, Question 16) </a:t>
            </a:r>
          </a:p>
          <a:p>
            <a:endParaRPr lang="en-US" baseline="0" dirty="0" smtClean="0"/>
          </a:p>
          <a:p>
            <a:r>
              <a:rPr lang="en-US" baseline="0" dirty="0" smtClean="0"/>
              <a:t>This may be a challenge for some applicants who came to the United States as children and do not have the documents from that time.  You can always file a FOIA request to obtain this information if the applicant does not have records and/or their USC parent cannot remember or has passed away.</a:t>
            </a:r>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21</a:t>
            </a:fld>
            <a:endParaRPr lang="en-US"/>
          </a:p>
        </p:txBody>
      </p:sp>
    </p:spTree>
    <p:extLst>
      <p:ext uri="{BB962C8B-B14F-4D97-AF65-F5344CB8AC3E}">
        <p14:creationId xmlns:p14="http://schemas.microsoft.com/office/powerpoint/2010/main" val="2526399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whether the applicant is applying for citizenship based</a:t>
            </a:r>
            <a:r>
              <a:rPr lang="en-US" baseline="0" dirty="0" smtClean="0"/>
              <a:t> on the status of their mother or father, they will fill out either Part 3 or Part 4, or if both parents are citizens, both sections</a:t>
            </a:r>
          </a:p>
          <a:p>
            <a:endParaRPr lang="en-US" baseline="0" dirty="0" smtClean="0"/>
          </a:p>
          <a:p>
            <a:r>
              <a:rPr lang="en-US" baseline="0" dirty="0" smtClean="0"/>
              <a:t>These sections ask for the same information, including:</a:t>
            </a:r>
          </a:p>
          <a:p>
            <a:r>
              <a:rPr lang="en-US" baseline="0" dirty="0" smtClean="0"/>
              <a:t>-Name</a:t>
            </a:r>
          </a:p>
          <a:p>
            <a:r>
              <a:rPr lang="en-US" baseline="0" dirty="0" smtClean="0"/>
              <a:t>-DOB</a:t>
            </a:r>
          </a:p>
          <a:p>
            <a:r>
              <a:rPr lang="en-US" baseline="0" dirty="0" smtClean="0"/>
              <a:t>-Country of birth</a:t>
            </a:r>
          </a:p>
          <a:p>
            <a:r>
              <a:rPr lang="en-US" baseline="0" dirty="0" smtClean="0"/>
              <a:t>-Home address (if deceased, write “Deceased” and date of death)</a:t>
            </a:r>
          </a:p>
          <a:p>
            <a:r>
              <a:rPr lang="en-US" baseline="0" dirty="0" smtClean="0"/>
              <a:t>-How your parent was a USC (birth/naturalization/acquisition)</a:t>
            </a:r>
          </a:p>
          <a:p>
            <a:r>
              <a:rPr lang="en-US" baseline="0" dirty="0" smtClean="0"/>
              <a:t>-Marital history and spouse’s information</a:t>
            </a:r>
          </a:p>
          <a:p>
            <a:endParaRPr lang="en-US" baseline="0" dirty="0" smtClean="0"/>
          </a:p>
          <a:p>
            <a:r>
              <a:rPr lang="en-US" baseline="0" dirty="0" smtClean="0"/>
              <a:t>If the applicant is requesting a certificate of citizenship based on acquisition,  Part 5 must be filled out, which asks for any time the USC parent spent outside of the U.S. between the applicant’s time of birth until the filing of the N-600.  (Because there are residency requirements for acquisition)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22</a:t>
            </a:fld>
            <a:endParaRPr lang="en-US"/>
          </a:p>
        </p:txBody>
      </p:sp>
    </p:spTree>
    <p:extLst>
      <p:ext uri="{BB962C8B-B14F-4D97-AF65-F5344CB8AC3E}">
        <p14:creationId xmlns:p14="http://schemas.microsoft.com/office/powerpoint/2010/main" val="857374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 N-600 itself is not very complicated.  The most challenging part</a:t>
            </a:r>
            <a:r>
              <a:rPr lang="en-US" baseline="0" dirty="0" smtClean="0"/>
              <a:t> is obtaining all of the required documentation to submit with the application. </a:t>
            </a:r>
          </a:p>
          <a:p>
            <a:endParaRPr lang="en-US" baseline="0" dirty="0" smtClean="0"/>
          </a:p>
          <a:p>
            <a:r>
              <a:rPr lang="en-US" baseline="0" dirty="0" smtClean="0"/>
              <a:t>These documents are required of every applicant.  The same evidence for the fee waiver as used for the N-400 can be used for the N-600.</a:t>
            </a:r>
          </a:p>
          <a:p>
            <a:r>
              <a:rPr lang="en-US" baseline="0" dirty="0" smtClean="0"/>
              <a:t>If applying on behalf of a minor child, the documents should be those issued to the minor child.</a:t>
            </a:r>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23</a:t>
            </a:fld>
            <a:endParaRPr lang="en-US"/>
          </a:p>
        </p:txBody>
      </p:sp>
    </p:spTree>
    <p:extLst>
      <p:ext uri="{BB962C8B-B14F-4D97-AF65-F5344CB8AC3E}">
        <p14:creationId xmlns:p14="http://schemas.microsoft.com/office/powerpoint/2010/main" val="3025420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documents on the left are required of</a:t>
            </a:r>
            <a:r>
              <a:rPr lang="en-US" baseline="0" dirty="0" smtClean="0"/>
              <a:t> all applicants.  The documents on the right may not be required, depending on each applicant’s specific situation.</a:t>
            </a:r>
          </a:p>
          <a:p>
            <a:r>
              <a:rPr lang="en-US" baseline="0" dirty="0" smtClean="0"/>
              <a:t>Legal custody: only needed if the applicant’s parents were separated or divorced, and there was a court decree for custody</a:t>
            </a:r>
          </a:p>
          <a:p>
            <a:r>
              <a:rPr lang="en-US" baseline="0" dirty="0" smtClean="0"/>
              <a:t>Adoption: only if applicant is applying based on their adoption (may also need to submit evidence of any re-adoption in the U.S.)</a:t>
            </a:r>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24</a:t>
            </a:fld>
            <a:endParaRPr lang="en-US"/>
          </a:p>
        </p:txBody>
      </p:sp>
    </p:spTree>
    <p:extLst>
      <p:ext uri="{BB962C8B-B14F-4D97-AF65-F5344CB8AC3E}">
        <p14:creationId xmlns:p14="http://schemas.microsoft.com/office/powerpoint/2010/main" val="410398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only examples.</a:t>
            </a:r>
            <a:r>
              <a:rPr lang="en-US" baseline="0" dirty="0" smtClean="0"/>
              <a:t>  Any document that can attest to the USC parent’s time in the United States can be submitted to show that they meet the applicable residence/physical presence requirements.</a:t>
            </a:r>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25</a:t>
            </a:fld>
            <a:endParaRPr lang="en-US"/>
          </a:p>
        </p:txBody>
      </p:sp>
    </p:spTree>
    <p:extLst>
      <p:ext uri="{BB962C8B-B14F-4D97-AF65-F5344CB8AC3E}">
        <p14:creationId xmlns:p14="http://schemas.microsoft.com/office/powerpoint/2010/main" val="2283828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cases, applicants are not able to obtain primary documentation</a:t>
            </a:r>
            <a:r>
              <a:rPr lang="en-US" baseline="0" dirty="0" smtClean="0"/>
              <a:t> (government issued original documents).  If this is the case, applicants may submit secondary evidence to show required information.</a:t>
            </a:r>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27</a:t>
            </a:fld>
            <a:endParaRPr lang="en-US"/>
          </a:p>
        </p:txBody>
      </p:sp>
    </p:spTree>
    <p:extLst>
      <p:ext uri="{BB962C8B-B14F-4D97-AF65-F5344CB8AC3E}">
        <p14:creationId xmlns:p14="http://schemas.microsoft.com/office/powerpoint/2010/main" val="4046133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N-600 is an application</a:t>
            </a:r>
            <a:r>
              <a:rPr lang="en-US" baseline="0" dirty="0" smtClean="0"/>
              <a:t> to obtain a certificate of citizenship.  It is used by people who are already U.S. citizens due to the fact that one or both of their parents were/are U.S. citizens, but never obtained proof of their citizenship.  This is the reason that the N-400 asks whether the applicants parents were married before the age of 18, and whether either of the applicant’s parents were or are U.S. citizens.</a:t>
            </a:r>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2</a:t>
            </a:fld>
            <a:endParaRPr lang="en-US"/>
          </a:p>
        </p:txBody>
      </p:sp>
    </p:spTree>
    <p:extLst>
      <p:ext uri="{BB962C8B-B14F-4D97-AF65-F5344CB8AC3E}">
        <p14:creationId xmlns:p14="http://schemas.microsoft.com/office/powerpoint/2010/main" val="1829478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 other</a:t>
            </a:r>
            <a:r>
              <a:rPr lang="en-US" baseline="0" dirty="0" smtClean="0"/>
              <a:t> documentation may be obtained, written affidavits that are sworn or affirmed to by two people can be submitted in lieu of documents.  It is critical that the person writing the affidavit explains how they came to know the information to which they are attesting.</a:t>
            </a:r>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28</a:t>
            </a:fld>
            <a:endParaRPr lang="en-US"/>
          </a:p>
        </p:txBody>
      </p:sp>
    </p:spTree>
    <p:extLst>
      <p:ext uri="{BB962C8B-B14F-4D97-AF65-F5344CB8AC3E}">
        <p14:creationId xmlns:p14="http://schemas.microsoft.com/office/powerpoint/2010/main" val="2005024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AA607-B0CF-E44E-8483-B75C267EF35F}" type="slidenum">
              <a:rPr lang="en-US" smtClean="0"/>
              <a:t>29</a:t>
            </a:fld>
            <a:endParaRPr lang="en-US"/>
          </a:p>
        </p:txBody>
      </p:sp>
    </p:spTree>
    <p:extLst>
      <p:ext uri="{BB962C8B-B14F-4D97-AF65-F5344CB8AC3E}">
        <p14:creationId xmlns:p14="http://schemas.microsoft.com/office/powerpoint/2010/main" val="1464978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http://travel.state.gov/content/passports/english/passports/information/secondary-evidence.html</a:t>
            </a:r>
          </a:p>
          <a:p>
            <a:endParaRPr lang="en-US" dirty="0" smtClean="0"/>
          </a:p>
          <a:p>
            <a:r>
              <a:rPr lang="en-US" dirty="0" smtClean="0"/>
              <a:t>More cost</a:t>
            </a:r>
            <a:r>
              <a:rPr lang="en-US" baseline="0" dirty="0" smtClean="0"/>
              <a:t> effective ($125) and </a:t>
            </a:r>
            <a:r>
              <a:rPr lang="en-US" baseline="0" smtClean="0"/>
              <a:t>quicker turnaround</a:t>
            </a:r>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30</a:t>
            </a:fld>
            <a:endParaRPr lang="en-US"/>
          </a:p>
        </p:txBody>
      </p:sp>
    </p:spTree>
    <p:extLst>
      <p:ext uri="{BB962C8B-B14F-4D97-AF65-F5344CB8AC3E}">
        <p14:creationId xmlns:p14="http://schemas.microsoft.com/office/powerpoint/2010/main" val="1764614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AA607-B0CF-E44E-8483-B75C267EF35F}" type="slidenum">
              <a:rPr lang="en-US" smtClean="0"/>
              <a:t>31</a:t>
            </a:fld>
            <a:endParaRPr lang="en-US"/>
          </a:p>
        </p:txBody>
      </p:sp>
    </p:spTree>
    <p:extLst>
      <p:ext uri="{BB962C8B-B14F-4D97-AF65-F5344CB8AC3E}">
        <p14:creationId xmlns:p14="http://schemas.microsoft.com/office/powerpoint/2010/main" val="122543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AA607-B0CF-E44E-8483-B75C267EF35F}" type="slidenum">
              <a:rPr lang="en-US" smtClean="0"/>
              <a:t>3</a:t>
            </a:fld>
            <a:endParaRPr lang="en-US"/>
          </a:p>
        </p:txBody>
      </p:sp>
    </p:spTree>
    <p:extLst>
      <p:ext uri="{BB962C8B-B14F-4D97-AF65-F5344CB8AC3E}">
        <p14:creationId xmlns:p14="http://schemas.microsoft.com/office/powerpoint/2010/main" val="2714714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means outside of the contiguous</a:t>
            </a:r>
            <a:r>
              <a:rPr lang="en-US" baseline="0" dirty="0" smtClean="0"/>
              <a:t> United States and its territories</a:t>
            </a:r>
          </a:p>
          <a:p>
            <a:r>
              <a:rPr lang="en-US" baseline="0" dirty="0" smtClean="0"/>
              <a:t>2 – both parents do not need to be USC, but if one parent is not a USC (national/no status/LPR), the child must be the biological child of USC.  Does not apply to adopted children</a:t>
            </a:r>
          </a:p>
          <a:p>
            <a:r>
              <a:rPr lang="en-US" baseline="0" dirty="0" smtClean="0"/>
              <a:t>3 – more requirements if child was born to USC father than USC mother</a:t>
            </a:r>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4</a:t>
            </a:fld>
            <a:endParaRPr lang="en-US"/>
          </a:p>
        </p:txBody>
      </p:sp>
    </p:spTree>
    <p:extLst>
      <p:ext uri="{BB962C8B-B14F-4D97-AF65-F5344CB8AC3E}">
        <p14:creationId xmlns:p14="http://schemas.microsoft.com/office/powerpoint/2010/main" val="363731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3692">
              <a:defRPr/>
            </a:pPr>
            <a:r>
              <a:rPr lang="en-US" baseline="0" dirty="0" smtClean="0"/>
              <a:t>3 – Law has changed over time, last time being Nov. 14, 1986 (Citizenship at Birth Abroad – Chart A)</a:t>
            </a:r>
          </a:p>
          <a:p>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5</a:t>
            </a:fld>
            <a:endParaRPr lang="en-US"/>
          </a:p>
        </p:txBody>
      </p:sp>
    </p:spTree>
    <p:extLst>
      <p:ext uri="{BB962C8B-B14F-4D97-AF65-F5344CB8AC3E}">
        <p14:creationId xmlns:p14="http://schemas.microsoft.com/office/powerpoint/2010/main" val="252159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requirements</a:t>
            </a:r>
            <a:r>
              <a:rPr lang="en-US" baseline="0" dirty="0" smtClean="0"/>
              <a:t> are explained in Chart A, which is included with your handouts</a:t>
            </a:r>
          </a:p>
          <a:p>
            <a:endParaRPr lang="en-US" baseline="0" dirty="0" smtClean="0"/>
          </a:p>
          <a:p>
            <a:r>
              <a:rPr lang="en-US" baseline="0" dirty="0" smtClean="0"/>
              <a:t>National: all USC, and other persons who owe allegiance to the US but have not been granted the privilege of citizenship (American Samoa, Swains Island)</a:t>
            </a:r>
          </a:p>
          <a:p>
            <a:endParaRPr lang="en-US" baseline="0" dirty="0" smtClean="0"/>
          </a:p>
          <a:p>
            <a:r>
              <a:rPr lang="en-US" baseline="0" dirty="0" smtClean="0"/>
              <a:t>Residence: means the place of general abode; the place of general abode of a person means his principal, actual dwelling place in fact, without regard to intent</a:t>
            </a:r>
          </a:p>
          <a:p>
            <a:endParaRPr lang="en-US" baseline="0" dirty="0" smtClean="0"/>
          </a:p>
        </p:txBody>
      </p:sp>
      <p:sp>
        <p:nvSpPr>
          <p:cNvPr id="4" name="Slide Number Placeholder 3"/>
          <p:cNvSpPr>
            <a:spLocks noGrp="1"/>
          </p:cNvSpPr>
          <p:nvPr>
            <p:ph type="sldNum" sz="quarter" idx="10"/>
          </p:nvPr>
        </p:nvSpPr>
        <p:spPr/>
        <p:txBody>
          <a:bodyPr/>
          <a:lstStyle/>
          <a:p>
            <a:fld id="{978AA607-B0CF-E44E-8483-B75C267EF35F}" type="slidenum">
              <a:rPr lang="en-US" smtClean="0"/>
              <a:t>6</a:t>
            </a:fld>
            <a:endParaRPr lang="en-US"/>
          </a:p>
        </p:txBody>
      </p:sp>
    </p:spTree>
    <p:extLst>
      <p:ext uri="{BB962C8B-B14F-4D97-AF65-F5344CB8AC3E}">
        <p14:creationId xmlns:p14="http://schemas.microsoft.com/office/powerpoint/2010/main" val="170442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requirements are explained in Chart B</a:t>
            </a:r>
          </a:p>
          <a:p>
            <a:endParaRPr lang="en-US" dirty="0" smtClean="0"/>
          </a:p>
          <a:p>
            <a:r>
              <a:rPr lang="en-US" dirty="0" smtClean="0"/>
              <a:t>Mother: requirements</a:t>
            </a:r>
            <a:r>
              <a:rPr lang="en-US" baseline="0" dirty="0" smtClean="0"/>
              <a:t> have not changed very much over time</a:t>
            </a:r>
          </a:p>
        </p:txBody>
      </p:sp>
      <p:sp>
        <p:nvSpPr>
          <p:cNvPr id="4" name="Slide Number Placeholder 3"/>
          <p:cNvSpPr>
            <a:spLocks noGrp="1"/>
          </p:cNvSpPr>
          <p:nvPr>
            <p:ph type="sldNum" sz="quarter" idx="10"/>
          </p:nvPr>
        </p:nvSpPr>
        <p:spPr/>
        <p:txBody>
          <a:bodyPr/>
          <a:lstStyle/>
          <a:p>
            <a:fld id="{978AA607-B0CF-E44E-8483-B75C267EF35F}" type="slidenum">
              <a:rPr lang="en-US" smtClean="0"/>
              <a:t>9</a:t>
            </a:fld>
            <a:endParaRPr lang="en-US"/>
          </a:p>
        </p:txBody>
      </p:sp>
    </p:spTree>
    <p:extLst>
      <p:ext uri="{BB962C8B-B14F-4D97-AF65-F5344CB8AC3E}">
        <p14:creationId xmlns:p14="http://schemas.microsoft.com/office/powerpoint/2010/main" val="236192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a:t>
            </a:r>
            <a:r>
              <a:rPr lang="en-US" baseline="0" dirty="0" smtClean="0"/>
              <a:t> have varied over time, due to issues of paternity/legitimation, and also the age of support (previously 21 years)</a:t>
            </a:r>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10</a:t>
            </a:fld>
            <a:endParaRPr lang="en-US"/>
          </a:p>
        </p:txBody>
      </p:sp>
    </p:spTree>
    <p:extLst>
      <p:ext uri="{BB962C8B-B14F-4D97-AF65-F5344CB8AC3E}">
        <p14:creationId xmlns:p14="http://schemas.microsoft.com/office/powerpoint/2010/main" val="109209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not matter in which order the conditions are met so long as they occur</a:t>
            </a:r>
            <a:r>
              <a:rPr lang="en-US" baseline="0" dirty="0" smtClean="0"/>
              <a:t> before the child turns 18 – for example, the child could be living in the U.S. as an LPR when the parent naturalizes, or the parent may be living in the U.S. as a citizen when the child receives their green card abroad and comes to live with their parent</a:t>
            </a:r>
          </a:p>
          <a:p>
            <a:endParaRPr lang="en-US" baseline="0" dirty="0" smtClean="0"/>
          </a:p>
          <a:p>
            <a:r>
              <a:rPr lang="en-US" baseline="0" dirty="0" smtClean="0"/>
              <a:t>Last time the law changes regarding derivation was the Child Citizenship Act of 2000, which was effective on Feb. 27, 2001. </a:t>
            </a:r>
            <a:r>
              <a:rPr lang="en-US" dirty="0" smtClean="0"/>
              <a:t>If a person was under the age of 18 before this date and all of the requirements were met, they could obtain a certificate of citizenship</a:t>
            </a:r>
            <a:r>
              <a:rPr lang="en-US" baseline="0" dirty="0" smtClean="0"/>
              <a:t> through the N-600, even if they are now over the age of 18.  But, if all of the requirements were not met by the effective date, the person would need to obtain citizenship through the N-400.</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8AA607-B0CF-E44E-8483-B75C267EF35F}" type="slidenum">
              <a:rPr lang="en-US" smtClean="0"/>
              <a:t>12</a:t>
            </a:fld>
            <a:endParaRPr lang="en-US"/>
          </a:p>
        </p:txBody>
      </p:sp>
    </p:spTree>
    <p:extLst>
      <p:ext uri="{BB962C8B-B14F-4D97-AF65-F5344CB8AC3E}">
        <p14:creationId xmlns:p14="http://schemas.microsoft.com/office/powerpoint/2010/main" val="82336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DFED8A-EB5C-4FCE-9ABF-8DA06447C2D3}" type="datetime1">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0E1EC-2EB4-4E51-897F-A943A1371754}" type="datetime1">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2F257AB-C96F-4B55-B008-6772AE374899}" type="datetime1">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4FDE109-F38F-43CD-9D2A-2C8112526D93}" type="datetime1">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5531A7D-DDCF-4A80-BA35-4A3A50469B8E}" type="datetime1">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Click icon to add picture</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265F5B8-B54C-44F6-B553-C78894649D54}" type="datetime1">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F8D28804-55AD-4288-A7BB-E703FB0F3B70}" type="datetime1">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E9C594F3-5DF3-44DE-B714-0CFCD3FAE66A}" type="datetime1">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3BB18958-298F-4E42-A691-4E5323BC9DD1}" type="datetime1">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B0226961-5D2F-42FC-AAB1-247643A4FF0B}" type="datetime1">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Click icon to add picture</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dirty="0" smtClean="0"/>
              <a:t>Click to edit Master text styles</a:t>
            </a:r>
          </a:p>
        </p:txBody>
      </p:sp>
      <p:sp>
        <p:nvSpPr>
          <p:cNvPr id="4" name="Date Placeholder 3"/>
          <p:cNvSpPr>
            <a:spLocks noGrp="1"/>
          </p:cNvSpPr>
          <p:nvPr>
            <p:ph type="dt" sz="half" idx="10"/>
          </p:nvPr>
        </p:nvSpPr>
        <p:spPr/>
        <p:txBody>
          <a:bodyPr/>
          <a:lstStyle/>
          <a:p>
            <a:fld id="{7D1BB9B0-7AEE-48D0-A4C6-C86E813F733A}" type="datetime1">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Click icon to add picture</a:t>
            </a:r>
            <a:endParaRPr/>
          </a:p>
        </p:txBody>
      </p:sp>
      <p:sp>
        <p:nvSpPr>
          <p:cNvPr id="4" name="Date Placeholder 3"/>
          <p:cNvSpPr>
            <a:spLocks noGrp="1"/>
          </p:cNvSpPr>
          <p:nvPr>
            <p:ph type="dt" sz="half" idx="10"/>
          </p:nvPr>
        </p:nvSpPr>
        <p:spPr/>
        <p:txBody>
          <a:bodyPr/>
          <a:lstStyle/>
          <a:p>
            <a:fld id="{2FAC4F4C-66A1-43C2-B522-319A6625FC48}" type="datetime1">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FD9A0A79-3F14-4A85-A104-8CB8E2EDD3EC}" type="datetime1">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A4DB9396-A0E3-4705-AD02-A776A7881025}" type="datetime1">
              <a:rPr lang="en-US" smtClean="0"/>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2058561-4A1D-42E9-85D6-7BD6EC3CCB29}" type="datetime1">
              <a:rPr lang="en-US" smtClean="0"/>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93DFD-5F3E-4F4C-BC4A-8B0F3B032B1F}" type="datetime1">
              <a:rPr lang="en-US" smtClean="0"/>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07D6182F-419C-4775-A2DB-8F6C1EAFB40B}" type="datetime1">
              <a:rPr lang="en-US" smtClean="0"/>
              <a:t>10/20/2014</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aroso@gbcinitiative.or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N-600 Training</a:t>
            </a:r>
            <a:endParaRPr lang="en-US" dirty="0"/>
          </a:p>
        </p:txBody>
      </p:sp>
      <p:sp>
        <p:nvSpPr>
          <p:cNvPr id="3" name="Subtitle 2"/>
          <p:cNvSpPr>
            <a:spLocks noGrp="1"/>
          </p:cNvSpPr>
          <p:nvPr>
            <p:ph type="subTitle" idx="1"/>
          </p:nvPr>
        </p:nvSpPr>
        <p:spPr/>
        <p:txBody>
          <a:bodyPr/>
          <a:lstStyle/>
          <a:p>
            <a:r>
              <a:rPr lang="en-US" dirty="0" smtClean="0"/>
              <a:t>Goodwin Procter  LLP • October 21, 2014</a:t>
            </a:r>
            <a:endParaRPr lang="en-US" dirty="0"/>
          </a:p>
        </p:txBody>
      </p:sp>
      <p:sp>
        <p:nvSpPr>
          <p:cNvPr id="4" name="TextBox 3"/>
          <p:cNvSpPr txBox="1"/>
          <p:nvPr/>
        </p:nvSpPr>
        <p:spPr>
          <a:xfrm>
            <a:off x="286326" y="5449648"/>
            <a:ext cx="8569037" cy="1200329"/>
          </a:xfrm>
          <a:prstGeom prst="rect">
            <a:avLst/>
          </a:prstGeom>
          <a:noFill/>
        </p:spPr>
        <p:txBody>
          <a:bodyPr wrap="square" rtlCol="0">
            <a:spAutoFit/>
          </a:bodyPr>
          <a:lstStyle/>
          <a:p>
            <a:pPr algn="r"/>
            <a:r>
              <a:rPr lang="en-US" dirty="0" smtClean="0"/>
              <a:t>Allison </a:t>
            </a:r>
            <a:r>
              <a:rPr lang="en-US" dirty="0" err="1" smtClean="0"/>
              <a:t>Roso</a:t>
            </a:r>
            <a:r>
              <a:rPr lang="en-US" dirty="0" smtClean="0"/>
              <a:t>, Greater Boston Citizenship Initiative</a:t>
            </a:r>
          </a:p>
          <a:p>
            <a:pPr algn="r"/>
            <a:r>
              <a:rPr lang="en-US" dirty="0" smtClean="0"/>
              <a:t>Michele Kane, Irish International Immigrant  Center</a:t>
            </a:r>
          </a:p>
          <a:p>
            <a:pPr algn="r"/>
            <a:endParaRPr lang="en-US" dirty="0" smtClean="0"/>
          </a:p>
          <a:p>
            <a:pPr algn="r"/>
            <a:endParaRPr lang="en-US" dirty="0"/>
          </a:p>
        </p:txBody>
      </p:sp>
    </p:spTree>
    <p:extLst>
      <p:ext uri="{BB962C8B-B14F-4D97-AF65-F5344CB8AC3E}">
        <p14:creationId xmlns:p14="http://schemas.microsoft.com/office/powerpoint/2010/main" val="592223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Acquisition: Out of Wedlock</a:t>
            </a:r>
            <a:endParaRPr lang="en-US" dirty="0"/>
          </a:p>
        </p:txBody>
      </p:sp>
      <p:sp>
        <p:nvSpPr>
          <p:cNvPr id="8" name="Content Placeholder 7"/>
          <p:cNvSpPr>
            <a:spLocks noGrp="1"/>
          </p:cNvSpPr>
          <p:nvPr>
            <p:ph idx="1"/>
          </p:nvPr>
        </p:nvSpPr>
        <p:spPr>
          <a:xfrm>
            <a:off x="284163" y="2860964"/>
            <a:ext cx="8574087" cy="3551527"/>
          </a:xfrm>
        </p:spPr>
        <p:txBody>
          <a:bodyPr>
            <a:normAutofit fontScale="92500" lnSpcReduction="20000"/>
          </a:bodyPr>
          <a:lstStyle/>
          <a:p>
            <a:r>
              <a:rPr lang="en-US" dirty="0" smtClean="0"/>
              <a:t>Clear evidence of blood relationship with father.</a:t>
            </a:r>
          </a:p>
          <a:p>
            <a:r>
              <a:rPr lang="en-US" dirty="0" smtClean="0"/>
              <a:t>Before the child turns 18, </a:t>
            </a:r>
            <a:r>
              <a:rPr lang="en-US" u="sng" dirty="0" smtClean="0"/>
              <a:t>one</a:t>
            </a:r>
            <a:r>
              <a:rPr lang="en-US" dirty="0" smtClean="0"/>
              <a:t> of the following must occur:</a:t>
            </a:r>
          </a:p>
          <a:p>
            <a:pPr lvl="1"/>
            <a:r>
              <a:rPr lang="en-US" dirty="0" smtClean="0"/>
              <a:t>Child is legitimated under law of child’s residence</a:t>
            </a:r>
          </a:p>
          <a:p>
            <a:pPr lvl="1"/>
            <a:r>
              <a:rPr lang="en-US" dirty="0" smtClean="0"/>
              <a:t>Father acknowledged paternity under oath</a:t>
            </a:r>
          </a:p>
          <a:p>
            <a:pPr lvl="1"/>
            <a:r>
              <a:rPr lang="en-US" dirty="0" smtClean="0"/>
              <a:t>Paternity established by court</a:t>
            </a:r>
          </a:p>
          <a:p>
            <a:r>
              <a:rPr lang="en-US" dirty="0" smtClean="0"/>
              <a:t>Father must agree under oath to provide financial support until the child turns 18.</a:t>
            </a:r>
          </a:p>
          <a:p>
            <a:r>
              <a:rPr lang="en-US" dirty="0"/>
              <a:t>Father must meet all presence requirements </a:t>
            </a:r>
            <a:br>
              <a:rPr lang="en-US" dirty="0"/>
            </a:br>
            <a:r>
              <a:rPr lang="en-US" dirty="0"/>
              <a:t>(according to Chart A</a:t>
            </a:r>
            <a:r>
              <a:rPr lang="en-US" dirty="0" smtClean="0"/>
              <a:t>).</a:t>
            </a:r>
            <a:endParaRPr lang="en-US" dirty="0"/>
          </a:p>
        </p:txBody>
      </p:sp>
      <p:sp>
        <p:nvSpPr>
          <p:cNvPr id="9" name="TextBox 8"/>
          <p:cNvSpPr txBox="1"/>
          <p:nvPr/>
        </p:nvSpPr>
        <p:spPr>
          <a:xfrm>
            <a:off x="1847272" y="1868059"/>
            <a:ext cx="5375563" cy="892552"/>
          </a:xfrm>
          <a:prstGeom prst="rect">
            <a:avLst/>
          </a:prstGeom>
          <a:noFill/>
        </p:spPr>
        <p:txBody>
          <a:bodyPr wrap="square" rtlCol="0">
            <a:spAutoFit/>
          </a:bodyPr>
          <a:lstStyle/>
          <a:p>
            <a:pPr algn="ctr"/>
            <a:r>
              <a:rPr lang="en-US" sz="2600" dirty="0" smtClean="0">
                <a:solidFill>
                  <a:schemeClr val="accent1"/>
                </a:solidFill>
              </a:rPr>
              <a:t>USC Father</a:t>
            </a:r>
          </a:p>
          <a:p>
            <a:pPr algn="ctr"/>
            <a:r>
              <a:rPr lang="en-US" sz="2600" dirty="0" smtClean="0">
                <a:solidFill>
                  <a:schemeClr val="accent1"/>
                </a:solidFill>
              </a:rPr>
              <a:t>(after November 15, 1971)</a:t>
            </a:r>
            <a:endParaRPr lang="en-US" sz="2600" dirty="0">
              <a:solidFill>
                <a:schemeClr val="accent1"/>
              </a:solidFill>
            </a:endParaRPr>
          </a:p>
        </p:txBody>
      </p:sp>
      <p:sp>
        <p:nvSpPr>
          <p:cNvPr id="2" name="Slide Number Placeholder 1"/>
          <p:cNvSpPr>
            <a:spLocks noGrp="1"/>
          </p:cNvSpPr>
          <p:nvPr>
            <p:ph type="sldNum" sz="quarter" idx="12"/>
          </p:nvPr>
        </p:nvSpPr>
        <p:spPr/>
        <p:txBody>
          <a:bodyPr/>
          <a:lstStyle/>
          <a:p>
            <a:fld id="{5FD889E0-CAB2-4699-909D-B9A88D47ACBE}" type="slidenum">
              <a:rPr lang="en-US" smtClean="0"/>
              <a:t>10</a:t>
            </a:fld>
            <a:endParaRPr lang="en-US"/>
          </a:p>
        </p:txBody>
      </p:sp>
      <p:sp>
        <p:nvSpPr>
          <p:cNvPr id="6" name="TextBox 5"/>
          <p:cNvSpPr txBox="1"/>
          <p:nvPr/>
        </p:nvSpPr>
        <p:spPr>
          <a:xfrm>
            <a:off x="6594764" y="6206898"/>
            <a:ext cx="2263486" cy="369332"/>
          </a:xfrm>
          <a:prstGeom prst="rect">
            <a:avLst/>
          </a:prstGeom>
          <a:noFill/>
        </p:spPr>
        <p:txBody>
          <a:bodyPr wrap="square" rtlCol="0">
            <a:spAutoFit/>
          </a:bodyPr>
          <a:lstStyle/>
          <a:p>
            <a:pPr algn="r"/>
            <a:r>
              <a:rPr lang="en-US" dirty="0" smtClean="0">
                <a:solidFill>
                  <a:schemeClr val="accent3"/>
                </a:solidFill>
              </a:rPr>
              <a:t>Chart B, Part 2</a:t>
            </a:r>
            <a:endParaRPr lang="en-US" dirty="0">
              <a:solidFill>
                <a:schemeClr val="accent3"/>
              </a:solidFill>
            </a:endParaRPr>
          </a:p>
        </p:txBody>
      </p:sp>
    </p:spTree>
    <p:extLst>
      <p:ext uri="{BB962C8B-B14F-4D97-AF65-F5344CB8AC3E}">
        <p14:creationId xmlns:p14="http://schemas.microsoft.com/office/powerpoint/2010/main" val="1935975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Legitimation</a:t>
            </a:r>
            <a:endParaRPr lang="en-US" dirty="0"/>
          </a:p>
        </p:txBody>
      </p:sp>
      <p:sp>
        <p:nvSpPr>
          <p:cNvPr id="3" name="Content Placeholder 2"/>
          <p:cNvSpPr>
            <a:spLocks noGrp="1"/>
          </p:cNvSpPr>
          <p:nvPr>
            <p:ph idx="1"/>
          </p:nvPr>
        </p:nvSpPr>
        <p:spPr>
          <a:xfrm>
            <a:off x="284163" y="2133600"/>
            <a:ext cx="8574087" cy="4211782"/>
          </a:xfrm>
        </p:spPr>
        <p:txBody>
          <a:bodyPr>
            <a:normAutofit fontScale="92500" lnSpcReduction="20000"/>
          </a:bodyPr>
          <a:lstStyle/>
          <a:p>
            <a:r>
              <a:rPr lang="en-US" dirty="0" smtClean="0"/>
              <a:t>Laws vary from state to state and country to country.</a:t>
            </a:r>
          </a:p>
          <a:p>
            <a:r>
              <a:rPr lang="en-US" dirty="0" smtClean="0"/>
              <a:t>Child must be legitimated under the law of the child’s residence or domicile.</a:t>
            </a:r>
          </a:p>
          <a:p>
            <a:r>
              <a:rPr lang="en-US" dirty="0" smtClean="0"/>
              <a:t>If there is no distinction in the law between legitimate and illegitimate children, legitimation is deemed to have occurred by operation of law.</a:t>
            </a:r>
          </a:p>
          <a:p>
            <a:r>
              <a:rPr lang="en-US" dirty="0" smtClean="0"/>
              <a:t>Possible examples:</a:t>
            </a:r>
          </a:p>
          <a:p>
            <a:pPr lvl="1"/>
            <a:r>
              <a:rPr lang="en-US" dirty="0" smtClean="0"/>
              <a:t>Listed as father on birth certificate</a:t>
            </a:r>
          </a:p>
          <a:p>
            <a:pPr lvl="1"/>
            <a:r>
              <a:rPr lang="en-US" dirty="0" smtClean="0"/>
              <a:t>Voluntary acknowledgement</a:t>
            </a:r>
          </a:p>
          <a:p>
            <a:pPr lvl="1"/>
            <a:r>
              <a:rPr lang="en-US" dirty="0" smtClean="0"/>
              <a:t>Parents subsequently marry</a:t>
            </a:r>
          </a:p>
          <a:p>
            <a:pPr lvl="1"/>
            <a:r>
              <a:rPr lang="en-US" dirty="0" smtClean="0"/>
              <a:t>Acknowledgement via judicial action and judgment</a:t>
            </a:r>
          </a:p>
        </p:txBody>
      </p:sp>
      <p:sp>
        <p:nvSpPr>
          <p:cNvPr id="4" name="Slide Number Placeholder 3"/>
          <p:cNvSpPr>
            <a:spLocks noGrp="1"/>
          </p:cNvSpPr>
          <p:nvPr>
            <p:ph type="sldNum" sz="quarter" idx="12"/>
          </p:nvPr>
        </p:nvSpPr>
        <p:spPr/>
        <p:txBody>
          <a:bodyPr/>
          <a:lstStyle/>
          <a:p>
            <a:fld id="{5FD889E0-CAB2-4699-909D-B9A88D47ACBE}" type="slidenum">
              <a:rPr lang="en-US" smtClean="0"/>
              <a:t>11</a:t>
            </a:fld>
            <a:endParaRPr lang="en-US"/>
          </a:p>
        </p:txBody>
      </p:sp>
    </p:spTree>
    <p:extLst>
      <p:ext uri="{BB962C8B-B14F-4D97-AF65-F5344CB8AC3E}">
        <p14:creationId xmlns:p14="http://schemas.microsoft.com/office/powerpoint/2010/main" val="97865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Derivation</a:t>
            </a:r>
            <a:endParaRPr lang="en-US" dirty="0"/>
          </a:p>
        </p:txBody>
      </p:sp>
      <p:sp>
        <p:nvSpPr>
          <p:cNvPr id="3" name="Content Placeholder 2"/>
          <p:cNvSpPr>
            <a:spLocks noGrp="1"/>
          </p:cNvSpPr>
          <p:nvPr>
            <p:ph idx="1"/>
          </p:nvPr>
        </p:nvSpPr>
        <p:spPr>
          <a:xfrm>
            <a:off x="284163" y="2133600"/>
            <a:ext cx="8574087" cy="4341091"/>
          </a:xfrm>
        </p:spPr>
        <p:txBody>
          <a:bodyPr>
            <a:normAutofit/>
          </a:bodyPr>
          <a:lstStyle/>
          <a:p>
            <a:r>
              <a:rPr lang="en-US" dirty="0" smtClean="0"/>
              <a:t>Look to the law </a:t>
            </a:r>
            <a:r>
              <a:rPr lang="en-US" dirty="0"/>
              <a:t>in effect when the </a:t>
            </a:r>
            <a:r>
              <a:rPr lang="en-US" dirty="0">
                <a:solidFill>
                  <a:schemeClr val="accent3"/>
                </a:solidFill>
              </a:rPr>
              <a:t>last qualifying condition </a:t>
            </a:r>
            <a:r>
              <a:rPr lang="en-US" dirty="0" smtClean="0"/>
              <a:t>was met.</a:t>
            </a:r>
          </a:p>
          <a:p>
            <a:r>
              <a:rPr lang="en-US" dirty="0"/>
              <a:t>Refer to </a:t>
            </a:r>
            <a:r>
              <a:rPr lang="en-US" b="1" dirty="0">
                <a:solidFill>
                  <a:schemeClr val="accent6">
                    <a:lumMod val="60000"/>
                    <a:lumOff val="40000"/>
                  </a:schemeClr>
                </a:solidFill>
              </a:rPr>
              <a:t>Chart </a:t>
            </a:r>
            <a:r>
              <a:rPr lang="en-US" b="1" dirty="0" smtClean="0">
                <a:solidFill>
                  <a:schemeClr val="accent6">
                    <a:lumMod val="60000"/>
                    <a:lumOff val="40000"/>
                  </a:schemeClr>
                </a:solidFill>
              </a:rPr>
              <a:t>C</a:t>
            </a:r>
            <a:r>
              <a:rPr lang="en-US" dirty="0" smtClean="0"/>
              <a:t> </a:t>
            </a:r>
            <a:r>
              <a:rPr lang="en-US" dirty="0"/>
              <a:t>to determine the requirements for when the applicant met the last </a:t>
            </a:r>
            <a:r>
              <a:rPr lang="en-US" dirty="0" smtClean="0"/>
              <a:t>condition.</a:t>
            </a:r>
            <a:endParaRPr lang="en-US" dirty="0"/>
          </a:p>
          <a:p>
            <a:pPr lvl="1"/>
            <a:r>
              <a:rPr lang="en-US" dirty="0" smtClean="0"/>
              <a:t>Child Citizenship Act of 2000 (February 27, 2001)</a:t>
            </a:r>
          </a:p>
          <a:p>
            <a:r>
              <a:rPr lang="en-US" dirty="0" smtClean="0"/>
              <a:t>Previously, illegitimate children could not derive citizenship. </a:t>
            </a:r>
          </a:p>
          <a:p>
            <a:pPr lvl="1"/>
            <a:r>
              <a:rPr lang="en-US" dirty="0" smtClean="0"/>
              <a:t>Under the current law, the child can derive so long as they were legitimated before age 16 and meet all other requirements under the current law.</a:t>
            </a:r>
          </a:p>
          <a:p>
            <a:pPr marL="0" indent="0">
              <a:buNone/>
            </a:pPr>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12</a:t>
            </a:fld>
            <a:endParaRPr lang="en-US"/>
          </a:p>
        </p:txBody>
      </p:sp>
    </p:spTree>
    <p:extLst>
      <p:ext uri="{BB962C8B-B14F-4D97-AF65-F5344CB8AC3E}">
        <p14:creationId xmlns:p14="http://schemas.microsoft.com/office/powerpoint/2010/main" val="4006951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Derivation </a:t>
            </a:r>
            <a:endParaRPr lang="en-US" dirty="0"/>
          </a:p>
        </p:txBody>
      </p:sp>
      <p:sp>
        <p:nvSpPr>
          <p:cNvPr id="3" name="Content Placeholder 2"/>
          <p:cNvSpPr>
            <a:spLocks noGrp="1"/>
          </p:cNvSpPr>
          <p:nvPr>
            <p:ph idx="1"/>
          </p:nvPr>
        </p:nvSpPr>
        <p:spPr>
          <a:xfrm>
            <a:off x="284163" y="2798615"/>
            <a:ext cx="8574087" cy="3823854"/>
          </a:xfrm>
        </p:spPr>
        <p:txBody>
          <a:bodyPr>
            <a:normAutofit fontScale="92500" lnSpcReduction="10000"/>
          </a:bodyPr>
          <a:lstStyle/>
          <a:p>
            <a:r>
              <a:rPr lang="en-US" dirty="0" smtClean="0"/>
              <a:t>Child </a:t>
            </a:r>
            <a:r>
              <a:rPr lang="en-US" dirty="0" smtClean="0">
                <a:solidFill>
                  <a:schemeClr val="accent5"/>
                </a:solidFill>
              </a:rPr>
              <a:t>derived</a:t>
            </a:r>
            <a:r>
              <a:rPr lang="en-US" dirty="0" smtClean="0"/>
              <a:t> U.S. citizenship after birth but before age 18:</a:t>
            </a:r>
            <a:br>
              <a:rPr lang="en-US" dirty="0" smtClean="0"/>
            </a:br>
            <a:endParaRPr lang="en-US" dirty="0" smtClean="0"/>
          </a:p>
          <a:p>
            <a:pPr lvl="1"/>
            <a:r>
              <a:rPr lang="en-US" dirty="0" smtClean="0"/>
              <a:t>At least one parent is a </a:t>
            </a:r>
            <a:r>
              <a:rPr lang="en-US" dirty="0" smtClean="0">
                <a:solidFill>
                  <a:schemeClr val="accent2"/>
                </a:solidFill>
              </a:rPr>
              <a:t>USC</a:t>
            </a:r>
            <a:r>
              <a:rPr lang="en-US" dirty="0" smtClean="0"/>
              <a:t>, either by birth or through naturalization</a:t>
            </a:r>
            <a:br>
              <a:rPr lang="en-US" dirty="0" smtClean="0"/>
            </a:br>
            <a:endParaRPr lang="en-US" dirty="0" smtClean="0"/>
          </a:p>
          <a:p>
            <a:pPr lvl="1"/>
            <a:r>
              <a:rPr lang="en-US" dirty="0" smtClean="0"/>
              <a:t>Child is lawfully admitted to U.S. as an </a:t>
            </a:r>
            <a:r>
              <a:rPr lang="en-US" dirty="0" smtClean="0">
                <a:solidFill>
                  <a:srgbClr val="FEA022"/>
                </a:solidFill>
              </a:rPr>
              <a:t>LPR</a:t>
            </a:r>
            <a:br>
              <a:rPr lang="en-US" dirty="0" smtClean="0">
                <a:solidFill>
                  <a:srgbClr val="FEA022"/>
                </a:solidFill>
              </a:rPr>
            </a:br>
            <a:endParaRPr lang="en-US" dirty="0" smtClean="0">
              <a:solidFill>
                <a:srgbClr val="FEA022"/>
              </a:solidFill>
            </a:endParaRPr>
          </a:p>
          <a:p>
            <a:pPr lvl="1"/>
            <a:r>
              <a:rPr lang="en-US" dirty="0" smtClean="0">
                <a:solidFill>
                  <a:schemeClr val="tx1"/>
                </a:solidFill>
              </a:rPr>
              <a:t>Child is </a:t>
            </a:r>
            <a:r>
              <a:rPr lang="en-US" dirty="0" smtClean="0">
                <a:solidFill>
                  <a:srgbClr val="FEA022"/>
                </a:solidFill>
              </a:rPr>
              <a:t>not married</a:t>
            </a:r>
            <a:r>
              <a:rPr lang="en-US" dirty="0" smtClean="0"/>
              <a:t/>
            </a:r>
            <a:br>
              <a:rPr lang="en-US" dirty="0" smtClean="0"/>
            </a:br>
            <a:endParaRPr lang="en-US" dirty="0" smtClean="0"/>
          </a:p>
          <a:p>
            <a:pPr lvl="1"/>
            <a:r>
              <a:rPr lang="en-US" dirty="0" smtClean="0"/>
              <a:t>Child is living in the </a:t>
            </a:r>
            <a:r>
              <a:rPr lang="en-US" dirty="0" smtClean="0">
                <a:solidFill>
                  <a:srgbClr val="FEA022"/>
                </a:solidFill>
              </a:rPr>
              <a:t>legal</a:t>
            </a:r>
            <a:r>
              <a:rPr lang="en-US" dirty="0" smtClean="0"/>
              <a:t> and </a:t>
            </a:r>
            <a:r>
              <a:rPr lang="en-US" dirty="0" smtClean="0">
                <a:solidFill>
                  <a:srgbClr val="FEA022"/>
                </a:solidFill>
              </a:rPr>
              <a:t>physical custody </a:t>
            </a:r>
            <a:r>
              <a:rPr lang="en-US" dirty="0" smtClean="0"/>
              <a:t>of the USC parent in the U.S.</a:t>
            </a:r>
          </a:p>
          <a:p>
            <a:r>
              <a:rPr lang="en-US" dirty="0" smtClean="0"/>
              <a:t>Applicable to </a:t>
            </a:r>
            <a:r>
              <a:rPr lang="en-US" dirty="0" smtClean="0">
                <a:solidFill>
                  <a:schemeClr val="accent1"/>
                </a:solidFill>
              </a:rPr>
              <a:t>adopted</a:t>
            </a:r>
            <a:r>
              <a:rPr lang="en-US" dirty="0" smtClean="0"/>
              <a:t> children, but not stepchildren.</a:t>
            </a:r>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13</a:t>
            </a:fld>
            <a:endParaRPr lang="en-US"/>
          </a:p>
        </p:txBody>
      </p:sp>
      <p:sp>
        <p:nvSpPr>
          <p:cNvPr id="5" name="TextBox 4"/>
          <p:cNvSpPr txBox="1"/>
          <p:nvPr/>
        </p:nvSpPr>
        <p:spPr>
          <a:xfrm>
            <a:off x="1339273" y="1764146"/>
            <a:ext cx="6650182" cy="800219"/>
          </a:xfrm>
          <a:prstGeom prst="rect">
            <a:avLst/>
          </a:prstGeom>
          <a:noFill/>
        </p:spPr>
        <p:txBody>
          <a:bodyPr wrap="square" rtlCol="0">
            <a:spAutoFit/>
          </a:bodyPr>
          <a:lstStyle/>
          <a:p>
            <a:r>
              <a:rPr lang="en-US" sz="2600" b="1" u="sng" dirty="0" smtClean="0"/>
              <a:t>Requirements under the Child Citizenship Act</a:t>
            </a:r>
          </a:p>
          <a:p>
            <a:pPr algn="ctr"/>
            <a:r>
              <a:rPr lang="en-US" sz="2000" dirty="0" smtClean="0">
                <a:solidFill>
                  <a:schemeClr val="tx2"/>
                </a:solidFill>
              </a:rPr>
              <a:t>Can be met in any order</a:t>
            </a:r>
            <a:endParaRPr lang="en-US" sz="2000" dirty="0">
              <a:solidFill>
                <a:schemeClr val="tx2"/>
              </a:solidFill>
            </a:endParaRPr>
          </a:p>
        </p:txBody>
      </p:sp>
      <p:sp>
        <p:nvSpPr>
          <p:cNvPr id="6" name="TextBox 5"/>
          <p:cNvSpPr txBox="1"/>
          <p:nvPr/>
        </p:nvSpPr>
        <p:spPr>
          <a:xfrm>
            <a:off x="6594764" y="6206898"/>
            <a:ext cx="2263486" cy="369332"/>
          </a:xfrm>
          <a:prstGeom prst="rect">
            <a:avLst/>
          </a:prstGeom>
          <a:noFill/>
        </p:spPr>
        <p:txBody>
          <a:bodyPr wrap="square" rtlCol="0">
            <a:spAutoFit/>
          </a:bodyPr>
          <a:lstStyle/>
          <a:p>
            <a:pPr algn="r"/>
            <a:r>
              <a:rPr lang="en-US" dirty="0" smtClean="0">
                <a:solidFill>
                  <a:schemeClr val="accent3"/>
                </a:solidFill>
              </a:rPr>
              <a:t>Chart C</a:t>
            </a:r>
            <a:endParaRPr lang="en-US" dirty="0">
              <a:solidFill>
                <a:schemeClr val="accent3"/>
              </a:solidFill>
            </a:endParaRPr>
          </a:p>
        </p:txBody>
      </p:sp>
    </p:spTree>
    <p:extLst>
      <p:ext uri="{BB962C8B-B14F-4D97-AF65-F5344CB8AC3E}">
        <p14:creationId xmlns:p14="http://schemas.microsoft.com/office/powerpoint/2010/main" val="1540477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Derivation: Definitions</a:t>
            </a:r>
            <a:endParaRPr lang="en-US" dirty="0"/>
          </a:p>
        </p:txBody>
      </p:sp>
      <p:sp>
        <p:nvSpPr>
          <p:cNvPr id="4" name="Text Placeholder 3"/>
          <p:cNvSpPr>
            <a:spLocks noGrp="1"/>
          </p:cNvSpPr>
          <p:nvPr>
            <p:ph type="body" idx="1"/>
          </p:nvPr>
        </p:nvSpPr>
        <p:spPr>
          <a:xfrm>
            <a:off x="403412" y="1735138"/>
            <a:ext cx="3931920" cy="647844"/>
          </a:xfrm>
        </p:spPr>
        <p:txBody>
          <a:bodyPr/>
          <a:lstStyle/>
          <a:p>
            <a:r>
              <a:rPr lang="en-US" dirty="0" smtClean="0"/>
              <a:t>Legal Custody</a:t>
            </a:r>
            <a:endParaRPr lang="en-US" dirty="0"/>
          </a:p>
        </p:txBody>
      </p:sp>
      <p:sp>
        <p:nvSpPr>
          <p:cNvPr id="5" name="Content Placeholder 4"/>
          <p:cNvSpPr>
            <a:spLocks noGrp="1"/>
          </p:cNvSpPr>
          <p:nvPr>
            <p:ph sz="half" idx="2"/>
          </p:nvPr>
        </p:nvSpPr>
        <p:spPr>
          <a:xfrm>
            <a:off x="403411" y="2482266"/>
            <a:ext cx="4177825" cy="3535362"/>
          </a:xfrm>
        </p:spPr>
        <p:txBody>
          <a:bodyPr>
            <a:noAutofit/>
          </a:bodyPr>
          <a:lstStyle/>
          <a:p>
            <a:r>
              <a:rPr lang="en-US" dirty="0" smtClean="0"/>
              <a:t>Parent has the legal  responsibility for and authority over the child.</a:t>
            </a:r>
          </a:p>
          <a:p>
            <a:r>
              <a:rPr lang="en-US" dirty="0" smtClean="0">
                <a:solidFill>
                  <a:schemeClr val="accent4"/>
                </a:solidFill>
              </a:rPr>
              <a:t>Massachusetts</a:t>
            </a:r>
            <a:r>
              <a:rPr lang="en-US" dirty="0" smtClean="0"/>
              <a:t>: </a:t>
            </a:r>
            <a:r>
              <a:rPr lang="en-US" dirty="0"/>
              <a:t>right and responsibility to make major decisions regarding the child’s welfare including matters of education, medical care and emotional, moral and religious development.</a:t>
            </a:r>
          </a:p>
        </p:txBody>
      </p:sp>
      <p:sp>
        <p:nvSpPr>
          <p:cNvPr id="6" name="Text Placeholder 5"/>
          <p:cNvSpPr>
            <a:spLocks noGrp="1"/>
          </p:cNvSpPr>
          <p:nvPr>
            <p:ph type="body" sz="quarter" idx="3"/>
          </p:nvPr>
        </p:nvSpPr>
        <p:spPr>
          <a:xfrm>
            <a:off x="4779495" y="1735138"/>
            <a:ext cx="3931920" cy="664004"/>
          </a:xfrm>
        </p:spPr>
        <p:txBody>
          <a:bodyPr/>
          <a:lstStyle/>
          <a:p>
            <a:r>
              <a:rPr lang="en-US" dirty="0" smtClean="0"/>
              <a:t>Physical Custody</a:t>
            </a:r>
            <a:endParaRPr lang="en-US" dirty="0"/>
          </a:p>
        </p:txBody>
      </p:sp>
      <p:sp>
        <p:nvSpPr>
          <p:cNvPr id="7" name="Content Placeholder 6"/>
          <p:cNvSpPr>
            <a:spLocks noGrp="1"/>
          </p:cNvSpPr>
          <p:nvPr>
            <p:ph sz="quarter" idx="4"/>
          </p:nvPr>
        </p:nvSpPr>
        <p:spPr>
          <a:xfrm>
            <a:off x="4779495" y="2516898"/>
            <a:ext cx="3931920" cy="3535362"/>
          </a:xfrm>
        </p:spPr>
        <p:txBody>
          <a:bodyPr/>
          <a:lstStyle/>
          <a:p>
            <a:r>
              <a:rPr lang="en-US" dirty="0" smtClean="0"/>
              <a:t>Not defined in regulations</a:t>
            </a:r>
          </a:p>
          <a:p>
            <a:r>
              <a:rPr lang="en-US" dirty="0" smtClean="0"/>
              <a:t>Residing permanently in the U.S. with the citizen parent, pursuant to a lawful admission as LPR.</a:t>
            </a:r>
          </a:p>
          <a:p>
            <a:r>
              <a:rPr lang="en-US" dirty="0" smtClean="0">
                <a:solidFill>
                  <a:schemeClr val="accent4"/>
                </a:solidFill>
              </a:rPr>
              <a:t>Massachusetts</a:t>
            </a:r>
            <a:r>
              <a:rPr lang="en-US" dirty="0" smtClean="0"/>
              <a:t>: </a:t>
            </a:r>
            <a:r>
              <a:rPr lang="en-US" dirty="0"/>
              <a:t>child shall reside with and be under the </a:t>
            </a:r>
            <a:r>
              <a:rPr lang="en-US" dirty="0" smtClean="0"/>
              <a:t>supervision of parent</a:t>
            </a:r>
            <a:endParaRPr lang="en-US" dirty="0"/>
          </a:p>
        </p:txBody>
      </p:sp>
      <p:sp>
        <p:nvSpPr>
          <p:cNvPr id="3" name="Slide Number Placeholder 2"/>
          <p:cNvSpPr>
            <a:spLocks noGrp="1"/>
          </p:cNvSpPr>
          <p:nvPr>
            <p:ph type="sldNum" sz="quarter" idx="12"/>
          </p:nvPr>
        </p:nvSpPr>
        <p:spPr/>
        <p:txBody>
          <a:bodyPr/>
          <a:lstStyle/>
          <a:p>
            <a:fld id="{5FD889E0-CAB2-4699-909D-B9A88D47ACBE}" type="slidenum">
              <a:rPr lang="en-US" smtClean="0"/>
              <a:t>14</a:t>
            </a:fld>
            <a:endParaRPr lang="en-US"/>
          </a:p>
        </p:txBody>
      </p:sp>
    </p:spTree>
    <p:extLst>
      <p:ext uri="{BB962C8B-B14F-4D97-AF65-F5344CB8AC3E}">
        <p14:creationId xmlns:p14="http://schemas.microsoft.com/office/powerpoint/2010/main" val="2799540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#2</a:t>
            </a:r>
            <a:endParaRPr lang="en-US" dirty="0"/>
          </a:p>
        </p:txBody>
      </p:sp>
      <p:sp>
        <p:nvSpPr>
          <p:cNvPr id="8" name="Content Placeholder 7"/>
          <p:cNvSpPr>
            <a:spLocks noGrp="1"/>
          </p:cNvSpPr>
          <p:nvPr>
            <p:ph idx="1"/>
          </p:nvPr>
        </p:nvSpPr>
        <p:spPr>
          <a:xfrm>
            <a:off x="284163" y="2133600"/>
            <a:ext cx="8574087" cy="3992563"/>
          </a:xfrm>
        </p:spPr>
        <p:txBody>
          <a:bodyPr/>
          <a:lstStyle/>
          <a:p>
            <a:r>
              <a:rPr lang="en-US" dirty="0" smtClean="0"/>
              <a:t>Eva was born in Argentina on September 3, 1996.</a:t>
            </a:r>
          </a:p>
          <a:p>
            <a:r>
              <a:rPr lang="en-US" dirty="0" smtClean="0"/>
              <a:t>In 2002, Eva and her parents entered the U.S. as LPRs, based on a petition filed by her mother’s sister.</a:t>
            </a:r>
          </a:p>
          <a:p>
            <a:r>
              <a:rPr lang="en-US" dirty="0" smtClean="0"/>
              <a:t>On February 27, 2011, Eva’s mother naturalized.  Her father is still an LPR.</a:t>
            </a:r>
          </a:p>
          <a:p>
            <a:r>
              <a:rPr lang="en-US" dirty="0" smtClean="0"/>
              <a:t>Eva has always lived with her parents in the U.S.</a:t>
            </a:r>
          </a:p>
          <a:p>
            <a:r>
              <a:rPr lang="en-US" b="1" dirty="0" smtClean="0"/>
              <a:t>Is Eva a U.S. citizen?</a:t>
            </a:r>
            <a:endParaRPr lang="en-US" b="1" dirty="0"/>
          </a:p>
        </p:txBody>
      </p:sp>
      <p:sp>
        <p:nvSpPr>
          <p:cNvPr id="7" name="Slide Number Placeholder 6"/>
          <p:cNvSpPr>
            <a:spLocks noGrp="1"/>
          </p:cNvSpPr>
          <p:nvPr>
            <p:ph type="sldNum" sz="quarter" idx="12"/>
          </p:nvPr>
        </p:nvSpPr>
        <p:spPr/>
        <p:txBody>
          <a:bodyPr/>
          <a:lstStyle/>
          <a:p>
            <a:fld id="{5FD889E0-CAB2-4699-909D-B9A88D47ACBE}" type="slidenum">
              <a:rPr lang="en-US" smtClean="0"/>
              <a:t>15</a:t>
            </a:fld>
            <a:endParaRPr lang="en-US"/>
          </a:p>
        </p:txBody>
      </p:sp>
      <p:sp>
        <p:nvSpPr>
          <p:cNvPr id="6" name="TextBox 5"/>
          <p:cNvSpPr txBox="1"/>
          <p:nvPr/>
        </p:nvSpPr>
        <p:spPr>
          <a:xfrm>
            <a:off x="2812794" y="6220980"/>
            <a:ext cx="6124286" cy="307777"/>
          </a:xfrm>
          <a:prstGeom prst="rect">
            <a:avLst/>
          </a:prstGeom>
          <a:noFill/>
        </p:spPr>
        <p:txBody>
          <a:bodyPr wrap="square" rtlCol="0">
            <a:spAutoFit/>
          </a:bodyPr>
          <a:lstStyle/>
          <a:p>
            <a:pPr algn="r"/>
            <a:r>
              <a:rPr lang="en-US" sz="1400" dirty="0" smtClean="0"/>
              <a:t>U.S. Citizenship E-Learning Course, </a:t>
            </a:r>
            <a:r>
              <a:rPr lang="en-US" sz="1400" dirty="0"/>
              <a:t>Catholic Legal Information Network, Inc.</a:t>
            </a:r>
            <a:endParaRPr lang="en-US" sz="1400" i="1" dirty="0"/>
          </a:p>
        </p:txBody>
      </p:sp>
    </p:spTree>
    <p:extLst>
      <p:ext uri="{BB962C8B-B14F-4D97-AF65-F5344CB8AC3E}">
        <p14:creationId xmlns:p14="http://schemas.microsoft.com/office/powerpoint/2010/main" val="3103465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#2: Answer</a:t>
            </a:r>
            <a:endParaRPr lang="en-US" dirty="0"/>
          </a:p>
        </p:txBody>
      </p:sp>
      <p:sp>
        <p:nvSpPr>
          <p:cNvPr id="3" name="Content Placeholder 2"/>
          <p:cNvSpPr>
            <a:spLocks noGrp="1"/>
          </p:cNvSpPr>
          <p:nvPr>
            <p:ph idx="1"/>
          </p:nvPr>
        </p:nvSpPr>
        <p:spPr>
          <a:xfrm>
            <a:off x="284163" y="2133600"/>
            <a:ext cx="8574087" cy="3992563"/>
          </a:xfrm>
        </p:spPr>
        <p:txBody>
          <a:bodyPr>
            <a:normAutofit fontScale="92500" lnSpcReduction="20000"/>
          </a:bodyPr>
          <a:lstStyle/>
          <a:p>
            <a:r>
              <a:rPr lang="en-US" dirty="0" smtClean="0">
                <a:solidFill>
                  <a:schemeClr val="accent4"/>
                </a:solidFill>
              </a:rPr>
              <a:t>Yes!  Eva derived U.S. citizenship from her mother.</a:t>
            </a:r>
          </a:p>
          <a:p>
            <a:r>
              <a:rPr lang="en-US" dirty="0" smtClean="0"/>
              <a:t>Neither parent was a USC when Eva was born.</a:t>
            </a:r>
          </a:p>
          <a:p>
            <a:pPr lvl="1"/>
            <a:r>
              <a:rPr lang="en-US" dirty="0" smtClean="0"/>
              <a:t>Look at Chart C, last row (meets requirements on/after 2/27/2001).</a:t>
            </a:r>
          </a:p>
          <a:p>
            <a:r>
              <a:rPr lang="en-US" dirty="0" smtClean="0"/>
              <a:t>She was living under the legal and physical custody of her parents in the U.S.</a:t>
            </a:r>
          </a:p>
          <a:p>
            <a:r>
              <a:rPr lang="en-US" dirty="0" smtClean="0"/>
              <a:t>She is an LPR.</a:t>
            </a:r>
          </a:p>
          <a:p>
            <a:r>
              <a:rPr lang="en-US" dirty="0" smtClean="0"/>
              <a:t>She is not married.</a:t>
            </a:r>
          </a:p>
          <a:p>
            <a:r>
              <a:rPr lang="en-US" dirty="0"/>
              <a:t>Eva’s mother naturalized on February 27, </a:t>
            </a:r>
            <a:r>
              <a:rPr lang="en-US" dirty="0" smtClean="0"/>
              <a:t>2011.</a:t>
            </a:r>
            <a:endParaRPr lang="en-US" dirty="0"/>
          </a:p>
          <a:p>
            <a:pPr lvl="1"/>
            <a:r>
              <a:rPr lang="en-US" dirty="0"/>
              <a:t>Eva was 14 years </a:t>
            </a:r>
            <a:r>
              <a:rPr lang="en-US" dirty="0" smtClean="0"/>
              <a:t>old when the last condition was met.</a:t>
            </a:r>
            <a:endParaRPr lang="en-US" dirty="0"/>
          </a:p>
          <a:p>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16</a:t>
            </a:fld>
            <a:endParaRPr lang="en-US"/>
          </a:p>
        </p:txBody>
      </p:sp>
    </p:spTree>
    <p:extLst>
      <p:ext uri="{BB962C8B-B14F-4D97-AF65-F5344CB8AC3E}">
        <p14:creationId xmlns:p14="http://schemas.microsoft.com/office/powerpoint/2010/main" val="3091175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#3</a:t>
            </a:r>
            <a:endParaRPr lang="en-US" dirty="0"/>
          </a:p>
        </p:txBody>
      </p:sp>
      <p:sp>
        <p:nvSpPr>
          <p:cNvPr id="3" name="Content Placeholder 2"/>
          <p:cNvSpPr>
            <a:spLocks noGrp="1"/>
          </p:cNvSpPr>
          <p:nvPr>
            <p:ph idx="1"/>
          </p:nvPr>
        </p:nvSpPr>
        <p:spPr>
          <a:xfrm>
            <a:off x="284163" y="2133600"/>
            <a:ext cx="8574087" cy="3992563"/>
          </a:xfrm>
        </p:spPr>
        <p:txBody>
          <a:bodyPr/>
          <a:lstStyle/>
          <a:p>
            <a:r>
              <a:rPr lang="en-US" dirty="0" smtClean="0"/>
              <a:t>Sophia was born in Italy on September 21, 1982. </a:t>
            </a:r>
          </a:p>
          <a:p>
            <a:r>
              <a:rPr lang="en-US" dirty="0" smtClean="0"/>
              <a:t>She immigrated to the United States on June 17, 1992 based on a relative petition filed by her LPR father.  Sophia’s mother also immigrated at that time.</a:t>
            </a:r>
          </a:p>
          <a:p>
            <a:r>
              <a:rPr lang="en-US" dirty="0" smtClean="0"/>
              <a:t>On May 1, 1998, Sophia’s father became a U.S. citizen.  Sophia’s mother is still an LPR.</a:t>
            </a:r>
          </a:p>
          <a:p>
            <a:r>
              <a:rPr lang="en-US" b="1" dirty="0" smtClean="0"/>
              <a:t>Is Sophia a U.S. citizen?</a:t>
            </a:r>
            <a:endParaRPr lang="en-US" b="1" dirty="0"/>
          </a:p>
        </p:txBody>
      </p:sp>
      <p:sp>
        <p:nvSpPr>
          <p:cNvPr id="4" name="Slide Number Placeholder 3"/>
          <p:cNvSpPr>
            <a:spLocks noGrp="1"/>
          </p:cNvSpPr>
          <p:nvPr>
            <p:ph type="sldNum" sz="quarter" idx="12"/>
          </p:nvPr>
        </p:nvSpPr>
        <p:spPr/>
        <p:txBody>
          <a:bodyPr/>
          <a:lstStyle/>
          <a:p>
            <a:fld id="{5FD889E0-CAB2-4699-909D-B9A88D47ACBE}" type="slidenum">
              <a:rPr lang="en-US" smtClean="0"/>
              <a:t>17</a:t>
            </a:fld>
            <a:endParaRPr lang="en-US"/>
          </a:p>
        </p:txBody>
      </p:sp>
      <p:sp>
        <p:nvSpPr>
          <p:cNvPr id="6" name="TextBox 5"/>
          <p:cNvSpPr txBox="1"/>
          <p:nvPr/>
        </p:nvSpPr>
        <p:spPr>
          <a:xfrm>
            <a:off x="2733964" y="6126163"/>
            <a:ext cx="6124286" cy="307777"/>
          </a:xfrm>
          <a:prstGeom prst="rect">
            <a:avLst/>
          </a:prstGeom>
          <a:noFill/>
        </p:spPr>
        <p:txBody>
          <a:bodyPr wrap="square" rtlCol="0">
            <a:spAutoFit/>
          </a:bodyPr>
          <a:lstStyle/>
          <a:p>
            <a:pPr algn="r"/>
            <a:r>
              <a:rPr lang="en-US" sz="1400" dirty="0" smtClean="0"/>
              <a:t>U.S. Citizenship E-Learning Course, </a:t>
            </a:r>
            <a:r>
              <a:rPr lang="en-US" sz="1400" dirty="0"/>
              <a:t>Catholic Legal Information Network, Inc.</a:t>
            </a:r>
            <a:endParaRPr lang="en-US" sz="1400" i="1" dirty="0"/>
          </a:p>
        </p:txBody>
      </p:sp>
    </p:spTree>
    <p:extLst>
      <p:ext uri="{BB962C8B-B14F-4D97-AF65-F5344CB8AC3E}">
        <p14:creationId xmlns:p14="http://schemas.microsoft.com/office/powerpoint/2010/main" val="3596107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#3: Answer</a:t>
            </a:r>
            <a:endParaRPr lang="en-US" dirty="0"/>
          </a:p>
        </p:txBody>
      </p:sp>
      <p:sp>
        <p:nvSpPr>
          <p:cNvPr id="3" name="Content Placeholder 2"/>
          <p:cNvSpPr>
            <a:spLocks noGrp="1"/>
          </p:cNvSpPr>
          <p:nvPr>
            <p:ph idx="1"/>
          </p:nvPr>
        </p:nvSpPr>
        <p:spPr>
          <a:xfrm>
            <a:off x="284163" y="1847273"/>
            <a:ext cx="8574087" cy="4886036"/>
          </a:xfrm>
        </p:spPr>
        <p:txBody>
          <a:bodyPr>
            <a:normAutofit fontScale="77500" lnSpcReduction="20000"/>
          </a:bodyPr>
          <a:lstStyle/>
          <a:p>
            <a:r>
              <a:rPr lang="en-US" dirty="0" smtClean="0">
                <a:solidFill>
                  <a:schemeClr val="tx2"/>
                </a:solidFill>
              </a:rPr>
              <a:t>No!  Sophia did not derive U.S. citizenship from her father.  She must naturalize on her own.</a:t>
            </a:r>
          </a:p>
          <a:p>
            <a:r>
              <a:rPr lang="en-US" dirty="0" smtClean="0"/>
              <a:t>Neither parent was a USC when Sophia was born.</a:t>
            </a:r>
          </a:p>
          <a:p>
            <a:pPr lvl="1"/>
            <a:r>
              <a:rPr lang="en-US" dirty="0" smtClean="0"/>
              <a:t>Look at Chart C</a:t>
            </a:r>
          </a:p>
          <a:p>
            <a:r>
              <a:rPr lang="en-US" dirty="0" smtClean="0"/>
              <a:t>Sophia was born on 9/21/1982.</a:t>
            </a:r>
          </a:p>
          <a:p>
            <a:pPr lvl="1"/>
            <a:r>
              <a:rPr lang="en-US" dirty="0" smtClean="0"/>
              <a:t>Look at the 5th row (10/5/78 to 2/26/01)</a:t>
            </a:r>
          </a:p>
          <a:p>
            <a:pPr lvl="2"/>
            <a:r>
              <a:rPr lang="en-US" dirty="0" smtClean="0"/>
              <a:t>She does not fall under the CCA because on or after 2/27/01, Sophia would be over 18.</a:t>
            </a:r>
          </a:p>
          <a:p>
            <a:r>
              <a:rPr lang="en-US" dirty="0" smtClean="0"/>
              <a:t>Sophia was 15 when her father naturalized.</a:t>
            </a:r>
          </a:p>
          <a:p>
            <a:r>
              <a:rPr lang="en-US" dirty="0" smtClean="0"/>
              <a:t>Sophia </a:t>
            </a:r>
            <a:r>
              <a:rPr lang="en-US" dirty="0"/>
              <a:t>resides permanently in the U.S</a:t>
            </a:r>
            <a:r>
              <a:rPr lang="en-US" dirty="0" smtClean="0"/>
              <a:t>.</a:t>
            </a:r>
          </a:p>
          <a:p>
            <a:r>
              <a:rPr lang="en-US" dirty="0" smtClean="0"/>
              <a:t>Sophia is not married.</a:t>
            </a:r>
          </a:p>
          <a:p>
            <a:r>
              <a:rPr lang="en-US" dirty="0" smtClean="0"/>
              <a:t>Only Sophia’s father naturalized, her mother is still an LPR.</a:t>
            </a:r>
          </a:p>
          <a:p>
            <a:pPr lvl="1"/>
            <a:r>
              <a:rPr lang="en-US" dirty="0" smtClean="0"/>
              <a:t>Law requires that both parents must naturalize unless there was death or divorce.</a:t>
            </a:r>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18</a:t>
            </a:fld>
            <a:endParaRPr lang="en-US"/>
          </a:p>
        </p:txBody>
      </p:sp>
    </p:spTree>
    <p:extLst>
      <p:ext uri="{BB962C8B-B14F-4D97-AF65-F5344CB8AC3E}">
        <p14:creationId xmlns:p14="http://schemas.microsoft.com/office/powerpoint/2010/main" val="3784140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N-600: Part 1</a:t>
            </a:r>
            <a:endParaRPr lang="en-US" dirty="0"/>
          </a:p>
        </p:txBody>
      </p:sp>
      <p:pic>
        <p:nvPicPr>
          <p:cNvPr id="14" name="Content Placeholder 13" descr="Screen Shot 2014-10-13 at 10.29.47.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2343" t="30696" r="40890" b="32578"/>
          <a:stretch/>
        </p:blipFill>
        <p:spPr>
          <a:xfrm>
            <a:off x="913955" y="2317246"/>
            <a:ext cx="7327079" cy="3629718"/>
          </a:xfrm>
        </p:spPr>
      </p:pic>
      <p:sp>
        <p:nvSpPr>
          <p:cNvPr id="2" name="Slide Number Placeholder 1"/>
          <p:cNvSpPr>
            <a:spLocks noGrp="1"/>
          </p:cNvSpPr>
          <p:nvPr>
            <p:ph type="sldNum" sz="quarter" idx="12"/>
          </p:nvPr>
        </p:nvSpPr>
        <p:spPr/>
        <p:txBody>
          <a:bodyPr/>
          <a:lstStyle/>
          <a:p>
            <a:fld id="{5FD889E0-CAB2-4699-909D-B9A88D47ACBE}" type="slidenum">
              <a:rPr lang="en-US" smtClean="0"/>
              <a:t>19</a:t>
            </a:fld>
            <a:endParaRPr lang="en-US"/>
          </a:p>
        </p:txBody>
      </p:sp>
    </p:spTree>
    <p:extLst>
      <p:ext uri="{BB962C8B-B14F-4D97-AF65-F5344CB8AC3E}">
        <p14:creationId xmlns:p14="http://schemas.microsoft.com/office/powerpoint/2010/main" val="1170526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N-600 Application</a:t>
            </a:r>
            <a:endParaRPr lang="en-US" dirty="0"/>
          </a:p>
        </p:txBody>
      </p:sp>
      <p:pic>
        <p:nvPicPr>
          <p:cNvPr id="4" name="Content Placeholder 3" descr="Screen Shot 2014-10-13 at 09.16.51.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10924" b="4868"/>
          <a:stretch/>
        </p:blipFill>
        <p:spPr>
          <a:xfrm>
            <a:off x="284164" y="2020455"/>
            <a:ext cx="8409564" cy="4105708"/>
          </a:xfrm>
        </p:spPr>
      </p:pic>
      <p:sp>
        <p:nvSpPr>
          <p:cNvPr id="3" name="Slide Number Placeholder 2"/>
          <p:cNvSpPr>
            <a:spLocks noGrp="1"/>
          </p:cNvSpPr>
          <p:nvPr>
            <p:ph type="sldNum" sz="quarter" idx="12"/>
          </p:nvPr>
        </p:nvSpPr>
        <p:spPr/>
        <p:txBody>
          <a:bodyPr/>
          <a:lstStyle/>
          <a:p>
            <a:fld id="{5FD889E0-CAB2-4699-909D-B9A88D47ACBE}" type="slidenum">
              <a:rPr lang="en-US" smtClean="0"/>
              <a:t>2</a:t>
            </a:fld>
            <a:endParaRPr lang="en-US"/>
          </a:p>
        </p:txBody>
      </p:sp>
    </p:spTree>
    <p:extLst>
      <p:ext uri="{BB962C8B-B14F-4D97-AF65-F5344CB8AC3E}">
        <p14:creationId xmlns:p14="http://schemas.microsoft.com/office/powerpoint/2010/main" val="4226966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Applicant’s Demographic Information</a:t>
            </a:r>
            <a:endParaRPr lang="en-US" dirty="0"/>
          </a:p>
        </p:txBody>
      </p:sp>
      <p:sp>
        <p:nvSpPr>
          <p:cNvPr id="6" name="Content Placeholder 5"/>
          <p:cNvSpPr>
            <a:spLocks noGrp="1"/>
          </p:cNvSpPr>
          <p:nvPr>
            <p:ph idx="1"/>
          </p:nvPr>
        </p:nvSpPr>
        <p:spPr>
          <a:xfrm>
            <a:off x="284163" y="2133600"/>
            <a:ext cx="8574087" cy="3992563"/>
          </a:xfrm>
        </p:spPr>
        <p:txBody>
          <a:bodyPr/>
          <a:lstStyle/>
          <a:p>
            <a:r>
              <a:rPr lang="en-US" dirty="0" smtClean="0"/>
              <a:t>Part 2: Information about Applicant</a:t>
            </a:r>
            <a:br>
              <a:rPr lang="en-US" dirty="0" smtClean="0"/>
            </a:br>
            <a:endParaRPr lang="en-US" sz="1800" dirty="0" smtClean="0"/>
          </a:p>
          <a:p>
            <a:pPr lvl="1"/>
            <a:r>
              <a:rPr lang="en-US" dirty="0" smtClean="0"/>
              <a:t>If applying on behalf of a minor child, fill out information for the child.</a:t>
            </a:r>
            <a:br>
              <a:rPr lang="en-US" dirty="0" smtClean="0"/>
            </a:br>
            <a:endParaRPr lang="en-US" sz="1800" dirty="0" smtClean="0"/>
          </a:p>
          <a:p>
            <a:pPr lvl="1"/>
            <a:r>
              <a:rPr lang="en-US" dirty="0" smtClean="0"/>
              <a:t>A lot of the same information asked on N-400 (all names, mailing address, SSN, marital history, etc.).</a:t>
            </a:r>
          </a:p>
          <a:p>
            <a:pPr marL="0" indent="0">
              <a:buNone/>
            </a:pPr>
            <a:endParaRPr lang="en-US" dirty="0"/>
          </a:p>
        </p:txBody>
      </p:sp>
      <p:sp>
        <p:nvSpPr>
          <p:cNvPr id="2" name="Slide Number Placeholder 1"/>
          <p:cNvSpPr>
            <a:spLocks noGrp="1"/>
          </p:cNvSpPr>
          <p:nvPr>
            <p:ph type="sldNum" sz="quarter" idx="12"/>
          </p:nvPr>
        </p:nvSpPr>
        <p:spPr/>
        <p:txBody>
          <a:bodyPr/>
          <a:lstStyle/>
          <a:p>
            <a:fld id="{5FD889E0-CAB2-4699-909D-B9A88D47ACBE}" type="slidenum">
              <a:rPr lang="en-US" smtClean="0"/>
              <a:t>20</a:t>
            </a:fld>
            <a:endParaRPr lang="en-US"/>
          </a:p>
        </p:txBody>
      </p:sp>
    </p:spTree>
    <p:extLst>
      <p:ext uri="{BB962C8B-B14F-4D97-AF65-F5344CB8AC3E}">
        <p14:creationId xmlns:p14="http://schemas.microsoft.com/office/powerpoint/2010/main" val="2629882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History</a:t>
            </a:r>
            <a:endParaRPr lang="en-US" dirty="0"/>
          </a:p>
        </p:txBody>
      </p:sp>
      <p:pic>
        <p:nvPicPr>
          <p:cNvPr id="4" name="Content Placeholder 3" descr="Screen Shot 2014-10-13 at 10.36.28.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18635" t="28950" r="18616" b="45674"/>
          <a:stretch/>
        </p:blipFill>
        <p:spPr>
          <a:xfrm>
            <a:off x="646824" y="1962727"/>
            <a:ext cx="7873439" cy="1990045"/>
          </a:xfrm>
        </p:spPr>
      </p:pic>
      <p:pic>
        <p:nvPicPr>
          <p:cNvPr id="5" name="Picture 4" descr="Screen Shot 2014-10-13 at 10.37.53.png"/>
          <p:cNvPicPr>
            <a:picLocks noChangeAspect="1"/>
          </p:cNvPicPr>
          <p:nvPr/>
        </p:nvPicPr>
        <p:blipFill rotWithShape="1">
          <a:blip r:embed="rId4" cstate="email">
            <a:extLst>
              <a:ext uri="{28A0092B-C50C-407E-A947-70E740481C1C}">
                <a14:useLocalDpi xmlns:a14="http://schemas.microsoft.com/office/drawing/2010/main" val="0"/>
              </a:ext>
            </a:extLst>
          </a:blip>
          <a:srcRect l="18692" t="25487" r="18611" b="41489"/>
          <a:stretch/>
        </p:blipFill>
        <p:spPr>
          <a:xfrm>
            <a:off x="646825" y="3952772"/>
            <a:ext cx="7873438" cy="2409648"/>
          </a:xfrm>
          <a:prstGeom prst="rect">
            <a:avLst/>
          </a:prstGeom>
        </p:spPr>
      </p:pic>
      <p:sp>
        <p:nvSpPr>
          <p:cNvPr id="3" name="Slide Number Placeholder 2"/>
          <p:cNvSpPr>
            <a:spLocks noGrp="1"/>
          </p:cNvSpPr>
          <p:nvPr>
            <p:ph type="sldNum" sz="quarter" idx="12"/>
          </p:nvPr>
        </p:nvSpPr>
        <p:spPr/>
        <p:txBody>
          <a:bodyPr/>
          <a:lstStyle/>
          <a:p>
            <a:fld id="{5FD889E0-CAB2-4699-909D-B9A88D47ACBE}" type="slidenum">
              <a:rPr lang="en-US" smtClean="0"/>
              <a:t>21</a:t>
            </a:fld>
            <a:endParaRPr lang="en-US"/>
          </a:p>
        </p:txBody>
      </p:sp>
    </p:spTree>
    <p:extLst>
      <p:ext uri="{BB962C8B-B14F-4D97-AF65-F5344CB8AC3E}">
        <p14:creationId xmlns:p14="http://schemas.microsoft.com/office/powerpoint/2010/main" val="1757290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about USC Parent(s)</a:t>
            </a:r>
            <a:endParaRPr lang="en-US" dirty="0"/>
          </a:p>
        </p:txBody>
      </p:sp>
      <p:pic>
        <p:nvPicPr>
          <p:cNvPr id="6" name="Content Placeholder 5" descr="Screen Shot 2014-10-13 at 10.42.39.png"/>
          <p:cNvPicPr>
            <a:picLocks noGrp="1" noChangeAspect="1"/>
          </p:cNvPicPr>
          <p:nvPr>
            <p:ph sz="half" idx="1"/>
          </p:nvPr>
        </p:nvPicPr>
        <p:blipFill rotWithShape="1">
          <a:blip r:embed="rId3" cstate="email">
            <a:extLst>
              <a:ext uri="{28A0092B-C50C-407E-A947-70E740481C1C}">
                <a14:useLocalDpi xmlns:a14="http://schemas.microsoft.com/office/drawing/2010/main" val="0"/>
              </a:ext>
            </a:extLst>
          </a:blip>
          <a:srcRect l="12380" t="14568" r="35179" b="64828"/>
          <a:stretch/>
        </p:blipFill>
        <p:spPr>
          <a:xfrm>
            <a:off x="1008911" y="2542285"/>
            <a:ext cx="7181073" cy="1584670"/>
          </a:xfrm>
        </p:spPr>
      </p:pic>
      <p:pic>
        <p:nvPicPr>
          <p:cNvPr id="7" name="Content Placeholder 6" descr="Screen Shot 2014-10-13 at 10.44.13.png"/>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2217" t="33300" r="12018" b="51728"/>
          <a:stretch/>
        </p:blipFill>
        <p:spPr>
          <a:xfrm>
            <a:off x="1008911" y="4308879"/>
            <a:ext cx="7181074" cy="1804268"/>
          </a:xfrm>
        </p:spPr>
      </p:pic>
      <p:sp>
        <p:nvSpPr>
          <p:cNvPr id="3" name="Slide Number Placeholder 2"/>
          <p:cNvSpPr>
            <a:spLocks noGrp="1"/>
          </p:cNvSpPr>
          <p:nvPr>
            <p:ph type="sldNum" sz="quarter" idx="12"/>
          </p:nvPr>
        </p:nvSpPr>
        <p:spPr/>
        <p:txBody>
          <a:bodyPr/>
          <a:lstStyle/>
          <a:p>
            <a:fld id="{5FD889E0-CAB2-4699-909D-B9A88D47ACBE}" type="slidenum">
              <a:rPr lang="en-US" smtClean="0"/>
              <a:t>22</a:t>
            </a:fld>
            <a:endParaRPr lang="en-US"/>
          </a:p>
        </p:txBody>
      </p:sp>
      <p:sp>
        <p:nvSpPr>
          <p:cNvPr id="4" name="TextBox 3"/>
          <p:cNvSpPr txBox="1"/>
          <p:nvPr/>
        </p:nvSpPr>
        <p:spPr>
          <a:xfrm>
            <a:off x="284163" y="1967340"/>
            <a:ext cx="8574087" cy="369332"/>
          </a:xfrm>
          <a:prstGeom prst="rect">
            <a:avLst/>
          </a:prstGeom>
          <a:noFill/>
        </p:spPr>
        <p:txBody>
          <a:bodyPr wrap="square" rtlCol="0">
            <a:spAutoFit/>
          </a:bodyPr>
          <a:lstStyle/>
          <a:p>
            <a:r>
              <a:rPr lang="en-US" dirty="0" smtClean="0"/>
              <a:t>You may fill out one or both Parts depending on which parent is/was a USC.</a:t>
            </a:r>
            <a:endParaRPr lang="en-US" dirty="0"/>
          </a:p>
        </p:txBody>
      </p:sp>
    </p:spTree>
    <p:extLst>
      <p:ext uri="{BB962C8B-B14F-4D97-AF65-F5344CB8AC3E}">
        <p14:creationId xmlns:p14="http://schemas.microsoft.com/office/powerpoint/2010/main" val="3354544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Application Information</a:t>
            </a:r>
            <a:endParaRPr lang="en-US" dirty="0"/>
          </a:p>
        </p:txBody>
      </p:sp>
      <p:pic>
        <p:nvPicPr>
          <p:cNvPr id="8" name="Content Placeholder 7" descr="CoC 163.JPG"/>
          <p:cNvPicPr>
            <a:picLocks noGrp="1" noChangeAspect="1"/>
          </p:cNvPicPr>
          <p:nvPr>
            <p:ph sz="half" idx="1"/>
          </p:nvPr>
        </p:nvPicPr>
        <p:blipFill rotWithShape="1">
          <a:blip r:embed="rId3" cstate="email">
            <a:extLst>
              <a:ext uri="{28A0092B-C50C-407E-A947-70E740481C1C}">
                <a14:useLocalDpi xmlns:a14="http://schemas.microsoft.com/office/drawing/2010/main" val="0"/>
              </a:ext>
            </a:extLst>
          </a:blip>
          <a:srcRect l="3783" t="9071" r="10584" b="2624"/>
          <a:stretch/>
        </p:blipFill>
        <p:spPr>
          <a:xfrm>
            <a:off x="522260" y="2421517"/>
            <a:ext cx="2694386" cy="3704645"/>
          </a:xfrm>
        </p:spPr>
      </p:pic>
      <p:sp>
        <p:nvSpPr>
          <p:cNvPr id="7" name="Content Placeholder 6"/>
          <p:cNvSpPr>
            <a:spLocks noGrp="1"/>
          </p:cNvSpPr>
          <p:nvPr>
            <p:ph sz="half" idx="2"/>
          </p:nvPr>
        </p:nvSpPr>
        <p:spPr>
          <a:xfrm>
            <a:off x="3833863" y="2421517"/>
            <a:ext cx="4876245" cy="3975100"/>
          </a:xfrm>
        </p:spPr>
        <p:txBody>
          <a:bodyPr/>
          <a:lstStyle/>
          <a:p>
            <a:r>
              <a:rPr lang="en-US" dirty="0" smtClean="0"/>
              <a:t>Two (2) passport style photos</a:t>
            </a:r>
          </a:p>
          <a:p>
            <a:r>
              <a:rPr lang="en-US" dirty="0" smtClean="0"/>
              <a:t>Application fee for $600</a:t>
            </a:r>
          </a:p>
          <a:p>
            <a:pPr lvl="1"/>
            <a:r>
              <a:rPr lang="en-US" dirty="0" smtClean="0"/>
              <a:t>I-912 Fee Waiver</a:t>
            </a:r>
          </a:p>
          <a:p>
            <a:r>
              <a:rPr lang="en-US" dirty="0" smtClean="0"/>
              <a:t>Copy of green card</a:t>
            </a:r>
          </a:p>
          <a:p>
            <a:r>
              <a:rPr lang="en-US" dirty="0" smtClean="0"/>
              <a:t>Copy of applicant’s birth certificate</a:t>
            </a:r>
          </a:p>
          <a:p>
            <a:r>
              <a:rPr lang="en-US" dirty="0" smtClean="0"/>
              <a:t>Copies of subsequent supporting documentation, as needed</a:t>
            </a:r>
          </a:p>
        </p:txBody>
      </p:sp>
      <p:sp>
        <p:nvSpPr>
          <p:cNvPr id="2" name="Slide Number Placeholder 1"/>
          <p:cNvSpPr>
            <a:spLocks noGrp="1"/>
          </p:cNvSpPr>
          <p:nvPr>
            <p:ph type="sldNum" sz="quarter" idx="12"/>
          </p:nvPr>
        </p:nvSpPr>
        <p:spPr/>
        <p:txBody>
          <a:bodyPr/>
          <a:lstStyle/>
          <a:p>
            <a:fld id="{5FD889E0-CAB2-4699-909D-B9A88D47ACBE}" type="slidenum">
              <a:rPr lang="en-US" smtClean="0"/>
              <a:t>23</a:t>
            </a:fld>
            <a:endParaRPr lang="en-US"/>
          </a:p>
        </p:txBody>
      </p:sp>
    </p:spTree>
    <p:extLst>
      <p:ext uri="{BB962C8B-B14F-4D97-AF65-F5344CB8AC3E}">
        <p14:creationId xmlns:p14="http://schemas.microsoft.com/office/powerpoint/2010/main" val="3193353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Documentation</a:t>
            </a:r>
            <a:endParaRPr lang="en-US" dirty="0"/>
          </a:p>
        </p:txBody>
      </p:sp>
      <p:sp>
        <p:nvSpPr>
          <p:cNvPr id="3" name="Content Placeholder 2"/>
          <p:cNvSpPr>
            <a:spLocks noGrp="1"/>
          </p:cNvSpPr>
          <p:nvPr>
            <p:ph sz="half" idx="1"/>
          </p:nvPr>
        </p:nvSpPr>
        <p:spPr>
          <a:xfrm>
            <a:off x="403412" y="2151062"/>
            <a:ext cx="3931920" cy="4080785"/>
          </a:xfrm>
        </p:spPr>
        <p:txBody>
          <a:bodyPr>
            <a:normAutofit fontScale="92500" lnSpcReduction="10000"/>
          </a:bodyPr>
          <a:lstStyle/>
          <a:p>
            <a:r>
              <a:rPr lang="en-US" dirty="0" smtClean="0"/>
              <a:t>Birth certificate of USC parent</a:t>
            </a:r>
          </a:p>
          <a:p>
            <a:r>
              <a:rPr lang="en-US" dirty="0" smtClean="0"/>
              <a:t>Proof of parent’s U.S. citizenship</a:t>
            </a:r>
          </a:p>
          <a:p>
            <a:pPr lvl="1"/>
            <a:r>
              <a:rPr lang="en-US" dirty="0" smtClean="0"/>
              <a:t>Birth certificate</a:t>
            </a:r>
          </a:p>
          <a:p>
            <a:pPr lvl="1"/>
            <a:r>
              <a:rPr lang="en-US" dirty="0" smtClean="0"/>
              <a:t>Naturalization certificate</a:t>
            </a:r>
          </a:p>
          <a:p>
            <a:pPr lvl="1"/>
            <a:r>
              <a:rPr lang="en-US" dirty="0" smtClean="0"/>
              <a:t>U.S. issued passport</a:t>
            </a:r>
          </a:p>
          <a:p>
            <a:r>
              <a:rPr lang="en-US" dirty="0" smtClean="0"/>
              <a:t>Parent’s marriage certificate(s)</a:t>
            </a:r>
          </a:p>
          <a:p>
            <a:r>
              <a:rPr lang="en-US" dirty="0"/>
              <a:t>Proof of residence/physical </a:t>
            </a:r>
            <a:r>
              <a:rPr lang="en-US" dirty="0" smtClean="0"/>
              <a:t>presence</a:t>
            </a:r>
            <a:r>
              <a:rPr lang="en-US" dirty="0"/>
              <a:t> </a:t>
            </a:r>
            <a:r>
              <a:rPr lang="en-US" dirty="0" smtClean="0"/>
              <a:t>(acquisition only)</a:t>
            </a:r>
          </a:p>
        </p:txBody>
      </p:sp>
      <p:sp>
        <p:nvSpPr>
          <p:cNvPr id="5" name="Content Placeholder 4"/>
          <p:cNvSpPr>
            <a:spLocks noGrp="1"/>
          </p:cNvSpPr>
          <p:nvPr>
            <p:ph sz="half" idx="2"/>
          </p:nvPr>
        </p:nvSpPr>
        <p:spPr/>
        <p:txBody>
          <a:bodyPr>
            <a:normAutofit fontScale="92500" lnSpcReduction="10000"/>
          </a:bodyPr>
          <a:lstStyle/>
          <a:p>
            <a:r>
              <a:rPr lang="en-US" dirty="0" smtClean="0"/>
              <a:t>Marriage termination(s)*</a:t>
            </a:r>
            <a:endParaRPr lang="en-US" i="1" dirty="0"/>
          </a:p>
          <a:p>
            <a:pPr lvl="1"/>
            <a:r>
              <a:rPr lang="en-US" dirty="0"/>
              <a:t>Death certificate</a:t>
            </a:r>
          </a:p>
          <a:p>
            <a:pPr lvl="1"/>
            <a:r>
              <a:rPr lang="en-US" dirty="0"/>
              <a:t>Divorce decree</a:t>
            </a:r>
          </a:p>
          <a:p>
            <a:pPr lvl="1"/>
            <a:r>
              <a:rPr lang="en-US" dirty="0"/>
              <a:t>Annulment </a:t>
            </a:r>
          </a:p>
          <a:p>
            <a:r>
              <a:rPr lang="en-US" dirty="0" smtClean="0"/>
              <a:t>Proof of legitimation*</a:t>
            </a:r>
          </a:p>
          <a:p>
            <a:r>
              <a:rPr lang="en-US" dirty="0" smtClean="0"/>
              <a:t>Proof of legal custody*</a:t>
            </a:r>
          </a:p>
          <a:p>
            <a:r>
              <a:rPr lang="en-US" dirty="0" smtClean="0"/>
              <a:t>Final adoption decree*</a:t>
            </a:r>
          </a:p>
          <a:p>
            <a:r>
              <a:rPr lang="en-US" dirty="0" smtClean="0"/>
              <a:t>Evidence of all legal name changes*</a:t>
            </a:r>
            <a:endParaRPr lang="en-US" dirty="0"/>
          </a:p>
          <a:p>
            <a:pPr marL="0" indent="0">
              <a:buNone/>
            </a:pPr>
            <a:endParaRPr lang="en-US" dirty="0"/>
          </a:p>
        </p:txBody>
      </p:sp>
      <p:sp>
        <p:nvSpPr>
          <p:cNvPr id="6" name="TextBox 5"/>
          <p:cNvSpPr txBox="1"/>
          <p:nvPr/>
        </p:nvSpPr>
        <p:spPr>
          <a:xfrm>
            <a:off x="4688470" y="6445511"/>
            <a:ext cx="4169780" cy="369332"/>
          </a:xfrm>
          <a:prstGeom prst="rect">
            <a:avLst/>
          </a:prstGeom>
          <a:noFill/>
        </p:spPr>
        <p:txBody>
          <a:bodyPr wrap="square" rtlCol="0">
            <a:spAutoFit/>
          </a:bodyPr>
          <a:lstStyle/>
          <a:p>
            <a:pPr algn="r"/>
            <a:r>
              <a:rPr lang="en-US" dirty="0" smtClean="0">
                <a:solidFill>
                  <a:schemeClr val="tx2"/>
                </a:solidFill>
              </a:rPr>
              <a:t>*if applicable</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5FD889E0-CAB2-4699-909D-B9A88D47ACBE}" type="slidenum">
              <a:rPr lang="en-US" smtClean="0"/>
              <a:t>24</a:t>
            </a:fld>
            <a:endParaRPr lang="en-US"/>
          </a:p>
        </p:txBody>
      </p:sp>
    </p:spTree>
    <p:extLst>
      <p:ext uri="{BB962C8B-B14F-4D97-AF65-F5344CB8AC3E}">
        <p14:creationId xmlns:p14="http://schemas.microsoft.com/office/powerpoint/2010/main" val="795689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Residence/Physical Presence</a:t>
            </a:r>
            <a:endParaRPr lang="en-US" dirty="0"/>
          </a:p>
        </p:txBody>
      </p:sp>
      <p:sp>
        <p:nvSpPr>
          <p:cNvPr id="5" name="Content Placeholder 4"/>
          <p:cNvSpPr>
            <a:spLocks noGrp="1"/>
          </p:cNvSpPr>
          <p:nvPr>
            <p:ph idx="1"/>
          </p:nvPr>
        </p:nvSpPr>
        <p:spPr>
          <a:xfrm>
            <a:off x="902085" y="2133600"/>
            <a:ext cx="6982862" cy="3992563"/>
          </a:xfrm>
        </p:spPr>
        <p:txBody>
          <a:bodyPr>
            <a:normAutofit lnSpcReduction="10000"/>
          </a:bodyPr>
          <a:lstStyle/>
          <a:p>
            <a:r>
              <a:rPr lang="en-US" dirty="0" smtClean="0"/>
              <a:t>School records</a:t>
            </a:r>
          </a:p>
          <a:p>
            <a:r>
              <a:rPr lang="en-US" dirty="0" smtClean="0"/>
              <a:t>Employment records</a:t>
            </a:r>
          </a:p>
          <a:p>
            <a:r>
              <a:rPr lang="en-US" dirty="0" smtClean="0"/>
              <a:t>Military records</a:t>
            </a:r>
          </a:p>
          <a:p>
            <a:r>
              <a:rPr lang="en-US" dirty="0" smtClean="0"/>
              <a:t>Deeds, mortgages or leases</a:t>
            </a:r>
          </a:p>
          <a:p>
            <a:r>
              <a:rPr lang="en-US" dirty="0" smtClean="0"/>
              <a:t>Attestations by churches or organizations</a:t>
            </a:r>
          </a:p>
          <a:p>
            <a:r>
              <a:rPr lang="en-US" dirty="0" smtClean="0"/>
              <a:t>U.S. Social Security quarterly reports</a:t>
            </a:r>
          </a:p>
          <a:p>
            <a:r>
              <a:rPr lang="en-US" dirty="0" smtClean="0"/>
              <a:t>Third party affidavits</a:t>
            </a:r>
            <a:endParaRPr lang="en-US" dirty="0"/>
          </a:p>
        </p:txBody>
      </p:sp>
      <p:sp>
        <p:nvSpPr>
          <p:cNvPr id="3" name="Slide Number Placeholder 2"/>
          <p:cNvSpPr>
            <a:spLocks noGrp="1"/>
          </p:cNvSpPr>
          <p:nvPr>
            <p:ph type="sldNum" sz="quarter" idx="12"/>
          </p:nvPr>
        </p:nvSpPr>
        <p:spPr/>
        <p:txBody>
          <a:bodyPr/>
          <a:lstStyle/>
          <a:p>
            <a:fld id="{5FD889E0-CAB2-4699-909D-B9A88D47ACBE}" type="slidenum">
              <a:rPr lang="en-US" smtClean="0"/>
              <a:t>25</a:t>
            </a:fld>
            <a:endParaRPr lang="en-US"/>
          </a:p>
        </p:txBody>
      </p:sp>
    </p:spTree>
    <p:extLst>
      <p:ext uri="{BB962C8B-B14F-4D97-AF65-F5344CB8AC3E}">
        <p14:creationId xmlns:p14="http://schemas.microsoft.com/office/powerpoint/2010/main" val="1449310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Physical Custody</a:t>
            </a:r>
            <a:endParaRPr lang="en-US" dirty="0"/>
          </a:p>
        </p:txBody>
      </p:sp>
      <p:sp>
        <p:nvSpPr>
          <p:cNvPr id="3" name="Content Placeholder 2"/>
          <p:cNvSpPr>
            <a:spLocks noGrp="1"/>
          </p:cNvSpPr>
          <p:nvPr>
            <p:ph idx="1"/>
          </p:nvPr>
        </p:nvSpPr>
        <p:spPr>
          <a:xfrm>
            <a:off x="748145" y="2133600"/>
            <a:ext cx="8110106" cy="3992563"/>
          </a:xfrm>
        </p:spPr>
        <p:txBody>
          <a:bodyPr>
            <a:normAutofit lnSpcReduction="10000"/>
          </a:bodyPr>
          <a:lstStyle/>
          <a:p>
            <a:r>
              <a:rPr lang="en-US" dirty="0" smtClean="0"/>
              <a:t>School records</a:t>
            </a:r>
          </a:p>
          <a:p>
            <a:r>
              <a:rPr lang="en-US" dirty="0" smtClean="0"/>
              <a:t>Medical records</a:t>
            </a:r>
          </a:p>
          <a:p>
            <a:r>
              <a:rPr lang="en-US" dirty="0" smtClean="0"/>
              <a:t>Leases or mortgages</a:t>
            </a:r>
          </a:p>
          <a:p>
            <a:r>
              <a:rPr lang="en-US" dirty="0" smtClean="0"/>
              <a:t>Legitimation documents</a:t>
            </a:r>
          </a:p>
          <a:p>
            <a:r>
              <a:rPr lang="en-US" dirty="0" smtClean="0"/>
              <a:t>Divorce settlement/decree</a:t>
            </a:r>
          </a:p>
          <a:p>
            <a:r>
              <a:rPr lang="en-US" dirty="0" smtClean="0"/>
              <a:t>Pieces of mail (in care of)</a:t>
            </a:r>
          </a:p>
          <a:p>
            <a:r>
              <a:rPr lang="en-US" dirty="0" smtClean="0"/>
              <a:t>Affidavits</a:t>
            </a:r>
          </a:p>
          <a:p>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26</a:t>
            </a:fld>
            <a:endParaRPr lang="en-US"/>
          </a:p>
        </p:txBody>
      </p:sp>
    </p:spTree>
    <p:extLst>
      <p:ext uri="{BB962C8B-B14F-4D97-AF65-F5344CB8AC3E}">
        <p14:creationId xmlns:p14="http://schemas.microsoft.com/office/powerpoint/2010/main" val="4206557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Secondary Evidence: Substitutions</a:t>
            </a:r>
            <a:endParaRPr lang="en-US" dirty="0"/>
          </a:p>
        </p:txBody>
      </p:sp>
      <p:sp>
        <p:nvSpPr>
          <p:cNvPr id="5" name="Content Placeholder 4"/>
          <p:cNvSpPr>
            <a:spLocks noGrp="1"/>
          </p:cNvSpPr>
          <p:nvPr>
            <p:ph sz="half" idx="1"/>
          </p:nvPr>
        </p:nvSpPr>
        <p:spPr>
          <a:xfrm>
            <a:off x="403412" y="2660065"/>
            <a:ext cx="3931920" cy="3964898"/>
          </a:xfrm>
        </p:spPr>
        <p:txBody>
          <a:bodyPr>
            <a:normAutofit fontScale="85000" lnSpcReduction="20000"/>
          </a:bodyPr>
          <a:lstStyle/>
          <a:p>
            <a:r>
              <a:rPr lang="en-US" dirty="0" smtClean="0"/>
              <a:t>Baptismal Certificate</a:t>
            </a:r>
          </a:p>
          <a:p>
            <a:pPr lvl="1"/>
            <a:r>
              <a:rPr lang="en-US" dirty="0" smtClean="0"/>
              <a:t>Under church seal</a:t>
            </a:r>
          </a:p>
          <a:p>
            <a:pPr lvl="1"/>
            <a:r>
              <a:rPr lang="en-US" dirty="0" smtClean="0"/>
              <a:t>Place and date of birth</a:t>
            </a:r>
          </a:p>
          <a:p>
            <a:pPr lvl="1"/>
            <a:r>
              <a:rPr lang="en-US" dirty="0" smtClean="0"/>
              <a:t>Baptism date</a:t>
            </a:r>
          </a:p>
          <a:p>
            <a:pPr lvl="1"/>
            <a:r>
              <a:rPr lang="en-US" dirty="0" smtClean="0"/>
              <a:t>Parents’ names</a:t>
            </a:r>
          </a:p>
          <a:p>
            <a:pPr lvl="1"/>
            <a:r>
              <a:rPr lang="en-US" dirty="0" smtClean="0"/>
              <a:t>Godparents’ names</a:t>
            </a:r>
          </a:p>
          <a:p>
            <a:r>
              <a:rPr lang="en-US" dirty="0" smtClean="0"/>
              <a:t>School records</a:t>
            </a:r>
          </a:p>
          <a:p>
            <a:pPr lvl="1"/>
            <a:r>
              <a:rPr lang="en-US" dirty="0" smtClean="0"/>
              <a:t>Official letter from authority</a:t>
            </a:r>
          </a:p>
          <a:p>
            <a:pPr lvl="1"/>
            <a:r>
              <a:rPr lang="en-US" dirty="0" smtClean="0"/>
              <a:t>Date of admission</a:t>
            </a:r>
          </a:p>
          <a:p>
            <a:pPr lvl="1"/>
            <a:r>
              <a:rPr lang="en-US" dirty="0" smtClean="0"/>
              <a:t>Place of birth</a:t>
            </a:r>
          </a:p>
          <a:p>
            <a:pPr lvl="1"/>
            <a:r>
              <a:rPr lang="en-US" dirty="0" smtClean="0"/>
              <a:t>Date of birth and age</a:t>
            </a:r>
          </a:p>
          <a:p>
            <a:pPr lvl="1"/>
            <a:r>
              <a:rPr lang="en-US" dirty="0" smtClean="0"/>
              <a:t>Name and residence of parents, at the time</a:t>
            </a:r>
          </a:p>
          <a:p>
            <a:pPr marL="0" indent="0">
              <a:buNone/>
            </a:pPr>
            <a:endParaRPr lang="en-US" dirty="0"/>
          </a:p>
        </p:txBody>
      </p:sp>
      <p:sp>
        <p:nvSpPr>
          <p:cNvPr id="7" name="Content Placeholder 6"/>
          <p:cNvSpPr>
            <a:spLocks noGrp="1"/>
          </p:cNvSpPr>
          <p:nvPr>
            <p:ph sz="half" idx="2"/>
          </p:nvPr>
        </p:nvSpPr>
        <p:spPr>
          <a:xfrm>
            <a:off x="4778188" y="2669302"/>
            <a:ext cx="3931920" cy="1954622"/>
          </a:xfrm>
        </p:spPr>
        <p:txBody>
          <a:bodyPr>
            <a:normAutofit fontScale="85000" lnSpcReduction="20000"/>
          </a:bodyPr>
          <a:lstStyle/>
          <a:p>
            <a:r>
              <a:rPr lang="en-US" dirty="0" smtClean="0"/>
              <a:t>Census Records</a:t>
            </a:r>
          </a:p>
          <a:p>
            <a:pPr lvl="1"/>
            <a:r>
              <a:rPr lang="en-US" dirty="0" smtClean="0"/>
              <a:t>State or Federal</a:t>
            </a:r>
          </a:p>
          <a:p>
            <a:pPr lvl="1"/>
            <a:r>
              <a:rPr lang="en-US" dirty="0" smtClean="0"/>
              <a:t>Name</a:t>
            </a:r>
          </a:p>
          <a:p>
            <a:pPr lvl="1"/>
            <a:r>
              <a:rPr lang="en-US" dirty="0" smtClean="0"/>
              <a:t>Place of birth</a:t>
            </a:r>
          </a:p>
          <a:p>
            <a:pPr lvl="1"/>
            <a:r>
              <a:rPr lang="en-US" dirty="0" smtClean="0"/>
              <a:t>Date of birth or age</a:t>
            </a:r>
            <a:endParaRPr lang="en-US" dirty="0"/>
          </a:p>
        </p:txBody>
      </p:sp>
      <p:pic>
        <p:nvPicPr>
          <p:cNvPr id="9" name="Picture 8" descr="1880_census_records_a.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38827" y="4240585"/>
            <a:ext cx="3298409" cy="2273546"/>
          </a:xfrm>
          <a:prstGeom prst="rect">
            <a:avLst/>
          </a:prstGeom>
        </p:spPr>
      </p:pic>
      <p:sp>
        <p:nvSpPr>
          <p:cNvPr id="2" name="Slide Number Placeholder 1"/>
          <p:cNvSpPr>
            <a:spLocks noGrp="1"/>
          </p:cNvSpPr>
          <p:nvPr>
            <p:ph type="sldNum" sz="quarter" idx="12"/>
          </p:nvPr>
        </p:nvSpPr>
        <p:spPr/>
        <p:txBody>
          <a:bodyPr/>
          <a:lstStyle/>
          <a:p>
            <a:fld id="{5FD889E0-CAB2-4699-909D-B9A88D47ACBE}" type="slidenum">
              <a:rPr lang="en-US" smtClean="0"/>
              <a:t>27</a:t>
            </a:fld>
            <a:endParaRPr lang="en-US"/>
          </a:p>
        </p:txBody>
      </p:sp>
      <p:sp>
        <p:nvSpPr>
          <p:cNvPr id="3" name="TextBox 2"/>
          <p:cNvSpPr txBox="1"/>
          <p:nvPr/>
        </p:nvSpPr>
        <p:spPr>
          <a:xfrm>
            <a:off x="284164" y="1893455"/>
            <a:ext cx="8574086" cy="646331"/>
          </a:xfrm>
          <a:prstGeom prst="rect">
            <a:avLst/>
          </a:prstGeom>
          <a:noFill/>
        </p:spPr>
        <p:txBody>
          <a:bodyPr wrap="square" rtlCol="0">
            <a:spAutoFit/>
          </a:bodyPr>
          <a:lstStyle/>
          <a:p>
            <a:r>
              <a:rPr lang="en-US" dirty="0" smtClean="0"/>
              <a:t>If the applicant is unable to get required documents, they must explain why and may use the following substitutes:</a:t>
            </a:r>
            <a:endParaRPr lang="en-US" dirty="0"/>
          </a:p>
        </p:txBody>
      </p:sp>
    </p:spTree>
    <p:extLst>
      <p:ext uri="{BB962C8B-B14F-4D97-AF65-F5344CB8AC3E}">
        <p14:creationId xmlns:p14="http://schemas.microsoft.com/office/powerpoint/2010/main" val="3659476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Secondary Evidence: Affidavits</a:t>
            </a:r>
            <a:endParaRPr lang="en-US" dirty="0"/>
          </a:p>
        </p:txBody>
      </p:sp>
      <p:sp>
        <p:nvSpPr>
          <p:cNvPr id="6" name="Content Placeholder 5"/>
          <p:cNvSpPr>
            <a:spLocks noGrp="1"/>
          </p:cNvSpPr>
          <p:nvPr>
            <p:ph idx="1"/>
          </p:nvPr>
        </p:nvSpPr>
        <p:spPr>
          <a:xfrm>
            <a:off x="284163" y="2133600"/>
            <a:ext cx="8574087" cy="4216950"/>
          </a:xfrm>
        </p:spPr>
        <p:txBody>
          <a:bodyPr>
            <a:normAutofit lnSpcReduction="10000"/>
          </a:bodyPr>
          <a:lstStyle/>
          <a:p>
            <a:r>
              <a:rPr lang="en-US" dirty="0" smtClean="0"/>
              <a:t>Affidavits (signed under the pains and penalties of perjury)</a:t>
            </a:r>
            <a:endParaRPr lang="en-US" dirty="0"/>
          </a:p>
          <a:p>
            <a:pPr lvl="1"/>
            <a:r>
              <a:rPr lang="en-US" dirty="0"/>
              <a:t>Written by people </a:t>
            </a:r>
            <a:r>
              <a:rPr lang="en-US" dirty="0" smtClean="0"/>
              <a:t>with personal </a:t>
            </a:r>
            <a:r>
              <a:rPr lang="en-US" dirty="0"/>
              <a:t>knowledge of the claimed event</a:t>
            </a:r>
          </a:p>
          <a:p>
            <a:pPr lvl="2"/>
            <a:r>
              <a:rPr lang="en-US" dirty="0"/>
              <a:t>Need not be U.S. citizens</a:t>
            </a:r>
          </a:p>
          <a:p>
            <a:pPr lvl="2"/>
            <a:r>
              <a:rPr lang="en-US" dirty="0"/>
              <a:t>Can be </a:t>
            </a:r>
            <a:r>
              <a:rPr lang="en-US" dirty="0" smtClean="0"/>
              <a:t>relatives</a:t>
            </a:r>
            <a:br>
              <a:rPr lang="en-US" dirty="0" smtClean="0"/>
            </a:br>
            <a:endParaRPr lang="en-US" dirty="0"/>
          </a:p>
          <a:p>
            <a:pPr lvl="1"/>
            <a:r>
              <a:rPr lang="en-US" dirty="0"/>
              <a:t>Must include:</a:t>
            </a:r>
          </a:p>
          <a:p>
            <a:pPr lvl="2"/>
            <a:r>
              <a:rPr lang="en-US" dirty="0"/>
              <a:t>Full legal name</a:t>
            </a:r>
          </a:p>
          <a:p>
            <a:pPr lvl="2"/>
            <a:r>
              <a:rPr lang="en-US" dirty="0"/>
              <a:t>Address</a:t>
            </a:r>
          </a:p>
          <a:p>
            <a:pPr lvl="2"/>
            <a:r>
              <a:rPr lang="en-US" dirty="0"/>
              <a:t>Place </a:t>
            </a:r>
            <a:r>
              <a:rPr lang="en-US" dirty="0" smtClean="0"/>
              <a:t>and </a:t>
            </a:r>
            <a:r>
              <a:rPr lang="en-US" dirty="0"/>
              <a:t>date of birth</a:t>
            </a:r>
          </a:p>
          <a:p>
            <a:pPr lvl="2"/>
            <a:r>
              <a:rPr lang="en-US" dirty="0"/>
              <a:t>Relationship </a:t>
            </a:r>
          </a:p>
          <a:p>
            <a:pPr lvl="2"/>
            <a:r>
              <a:rPr lang="en-US" dirty="0"/>
              <a:t>Detailed information about event and source of knowledge</a:t>
            </a:r>
          </a:p>
          <a:p>
            <a:pPr marL="0" indent="0">
              <a:buNone/>
            </a:pPr>
            <a:endParaRPr lang="en-US" dirty="0"/>
          </a:p>
        </p:txBody>
      </p:sp>
      <p:sp>
        <p:nvSpPr>
          <p:cNvPr id="2" name="Slide Number Placeholder 1"/>
          <p:cNvSpPr>
            <a:spLocks noGrp="1"/>
          </p:cNvSpPr>
          <p:nvPr>
            <p:ph type="sldNum" sz="quarter" idx="12"/>
          </p:nvPr>
        </p:nvSpPr>
        <p:spPr/>
        <p:txBody>
          <a:bodyPr/>
          <a:lstStyle/>
          <a:p>
            <a:fld id="{5FD889E0-CAB2-4699-909D-B9A88D47ACBE}" type="slidenum">
              <a:rPr lang="en-US" smtClean="0"/>
              <a:t>28</a:t>
            </a:fld>
            <a:endParaRPr lang="en-US"/>
          </a:p>
        </p:txBody>
      </p:sp>
    </p:spTree>
    <p:extLst>
      <p:ext uri="{BB962C8B-B14F-4D97-AF65-F5344CB8AC3E}">
        <p14:creationId xmlns:p14="http://schemas.microsoft.com/office/powerpoint/2010/main" val="1546606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Filing N-600</a:t>
            </a:r>
            <a:endParaRPr lang="en-US" dirty="0"/>
          </a:p>
        </p:txBody>
      </p:sp>
      <p:sp>
        <p:nvSpPr>
          <p:cNvPr id="3" name="Content Placeholder 2"/>
          <p:cNvSpPr>
            <a:spLocks noGrp="1"/>
          </p:cNvSpPr>
          <p:nvPr>
            <p:ph idx="1"/>
          </p:nvPr>
        </p:nvSpPr>
        <p:spPr>
          <a:xfrm>
            <a:off x="284163" y="2133600"/>
            <a:ext cx="7076747" cy="3992563"/>
          </a:xfrm>
        </p:spPr>
        <p:txBody>
          <a:bodyPr/>
          <a:lstStyle/>
          <a:p>
            <a:r>
              <a:rPr lang="en-US" dirty="0" smtClean="0"/>
              <a:t>All applications and required evidence should be submitted to:</a:t>
            </a:r>
          </a:p>
          <a:p>
            <a:pPr marL="457200" lvl="1" indent="0">
              <a:buNone/>
            </a:pPr>
            <a:r>
              <a:rPr lang="en-US" dirty="0"/>
              <a:t>	</a:t>
            </a:r>
            <a:endParaRPr lang="en-US" dirty="0" smtClean="0"/>
          </a:p>
          <a:p>
            <a:pPr marL="457200" lvl="1" indent="0">
              <a:buNone/>
            </a:pPr>
            <a:r>
              <a:rPr lang="en-US" dirty="0"/>
              <a:t>	</a:t>
            </a:r>
            <a:r>
              <a:rPr lang="en-US" dirty="0" smtClean="0"/>
              <a:t>	</a:t>
            </a:r>
            <a:r>
              <a:rPr lang="en-US" sz="2400" dirty="0" smtClean="0"/>
              <a:t>USCIS</a:t>
            </a:r>
          </a:p>
          <a:p>
            <a:pPr marL="457200" lvl="1" indent="0">
              <a:buNone/>
            </a:pPr>
            <a:r>
              <a:rPr lang="en-US" sz="2400" dirty="0"/>
              <a:t>	</a:t>
            </a:r>
            <a:r>
              <a:rPr lang="en-US" sz="2400" dirty="0" smtClean="0"/>
              <a:t>	P.O. Box 20100</a:t>
            </a:r>
          </a:p>
          <a:p>
            <a:pPr marL="457200" lvl="1" indent="0">
              <a:buNone/>
            </a:pPr>
            <a:r>
              <a:rPr lang="en-US" sz="2400" dirty="0"/>
              <a:t>	</a:t>
            </a:r>
            <a:r>
              <a:rPr lang="en-US" sz="2400" dirty="0" smtClean="0"/>
              <a:t>	Phoenix, AZ 85036</a:t>
            </a:r>
          </a:p>
        </p:txBody>
      </p:sp>
      <p:sp>
        <p:nvSpPr>
          <p:cNvPr id="4" name="Slide Number Placeholder 3"/>
          <p:cNvSpPr>
            <a:spLocks noGrp="1"/>
          </p:cNvSpPr>
          <p:nvPr>
            <p:ph type="sldNum" sz="quarter" idx="12"/>
          </p:nvPr>
        </p:nvSpPr>
        <p:spPr/>
        <p:txBody>
          <a:bodyPr/>
          <a:lstStyle/>
          <a:p>
            <a:fld id="{5FD889E0-CAB2-4699-909D-B9A88D47ACBE}" type="slidenum">
              <a:rPr lang="en-US" smtClean="0"/>
              <a:t>29</a:t>
            </a:fld>
            <a:endParaRPr lang="en-US"/>
          </a:p>
        </p:txBody>
      </p:sp>
    </p:spTree>
    <p:extLst>
      <p:ext uri="{BB962C8B-B14F-4D97-AF65-F5344CB8AC3E}">
        <p14:creationId xmlns:p14="http://schemas.microsoft.com/office/powerpoint/2010/main" val="3873130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Applicants</a:t>
            </a:r>
            <a:endParaRPr lang="en-US" dirty="0"/>
          </a:p>
        </p:txBody>
      </p:sp>
      <p:sp>
        <p:nvSpPr>
          <p:cNvPr id="3" name="Content Placeholder 2"/>
          <p:cNvSpPr>
            <a:spLocks noGrp="1"/>
          </p:cNvSpPr>
          <p:nvPr>
            <p:ph idx="1"/>
          </p:nvPr>
        </p:nvSpPr>
        <p:spPr>
          <a:xfrm>
            <a:off x="284163" y="2133600"/>
            <a:ext cx="8574087" cy="3992563"/>
          </a:xfrm>
        </p:spPr>
        <p:txBody>
          <a:bodyPr/>
          <a:lstStyle/>
          <a:p>
            <a:r>
              <a:rPr lang="en-US" dirty="0" smtClean="0"/>
              <a:t>There are two types of applicants who may obtain proof of their U.S. citizenship through the N-600.</a:t>
            </a:r>
            <a:br>
              <a:rPr lang="en-US" dirty="0" smtClean="0"/>
            </a:br>
            <a:endParaRPr lang="en-US" dirty="0" smtClean="0"/>
          </a:p>
          <a:p>
            <a:pPr lvl="1"/>
            <a:r>
              <a:rPr lang="en-US" dirty="0" smtClean="0"/>
              <a:t>Those who </a:t>
            </a:r>
            <a:r>
              <a:rPr lang="en-US" u="sng" dirty="0" smtClean="0"/>
              <a:t>acquired</a:t>
            </a:r>
            <a:r>
              <a:rPr lang="en-US" dirty="0" smtClean="0"/>
              <a:t> citizenship at birth.</a:t>
            </a:r>
            <a:br>
              <a:rPr lang="en-US" dirty="0" smtClean="0"/>
            </a:br>
            <a:endParaRPr lang="en-US" dirty="0" smtClean="0"/>
          </a:p>
          <a:p>
            <a:pPr lvl="1"/>
            <a:r>
              <a:rPr lang="en-US" dirty="0" smtClean="0"/>
              <a:t>Those who </a:t>
            </a:r>
            <a:r>
              <a:rPr lang="en-US" u="sng" dirty="0" smtClean="0"/>
              <a:t>derived</a:t>
            </a:r>
            <a:r>
              <a:rPr lang="en-US" dirty="0" smtClean="0"/>
              <a:t> citizenship through their parents.</a:t>
            </a:r>
          </a:p>
          <a:p>
            <a:pPr lvl="1"/>
            <a:endParaRPr lang="en-US" dirty="0"/>
          </a:p>
          <a:p>
            <a:r>
              <a:rPr lang="en-US" dirty="0" smtClean="0"/>
              <a:t>Parents may also fill out the N-600 on behalf of their minor child.</a:t>
            </a:r>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3</a:t>
            </a:fld>
            <a:endParaRPr lang="en-US"/>
          </a:p>
        </p:txBody>
      </p:sp>
    </p:spTree>
    <p:extLst>
      <p:ext uri="{BB962C8B-B14F-4D97-AF65-F5344CB8AC3E}">
        <p14:creationId xmlns:p14="http://schemas.microsoft.com/office/powerpoint/2010/main" val="1206544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Passport</a:t>
            </a:r>
            <a:endParaRPr lang="en-US" dirty="0"/>
          </a:p>
        </p:txBody>
      </p:sp>
      <p:sp>
        <p:nvSpPr>
          <p:cNvPr id="3" name="Content Placeholder 2"/>
          <p:cNvSpPr>
            <a:spLocks noGrp="1"/>
          </p:cNvSpPr>
          <p:nvPr>
            <p:ph idx="1"/>
          </p:nvPr>
        </p:nvSpPr>
        <p:spPr>
          <a:xfrm>
            <a:off x="284163" y="2133600"/>
            <a:ext cx="8574087" cy="4230255"/>
          </a:xfrm>
        </p:spPr>
        <p:txBody>
          <a:bodyPr>
            <a:normAutofit/>
          </a:bodyPr>
          <a:lstStyle/>
          <a:p>
            <a:r>
              <a:rPr lang="en-US" dirty="0" smtClean="0"/>
              <a:t>An alternative to the Certificate of Citizenship for some applicants may be applying for a U.S. passport.</a:t>
            </a:r>
          </a:p>
          <a:p>
            <a:pPr lvl="1"/>
            <a:r>
              <a:rPr lang="en-US" dirty="0" smtClean="0"/>
              <a:t>Most common when a parent naturalizes and the LPR child is under 18.</a:t>
            </a:r>
          </a:p>
          <a:p>
            <a:r>
              <a:rPr lang="en-US" dirty="0" smtClean="0"/>
              <a:t>To apply for a U.S. passport, the applicant must provide:</a:t>
            </a:r>
          </a:p>
          <a:p>
            <a:pPr lvl="1"/>
            <a:r>
              <a:rPr lang="en-US" dirty="0" smtClean="0"/>
              <a:t>Foreign birth certificate (with English translation)</a:t>
            </a:r>
          </a:p>
          <a:p>
            <a:pPr lvl="1"/>
            <a:r>
              <a:rPr lang="en-US" dirty="0" smtClean="0"/>
              <a:t>Proof of parent’s U.S. citizenship</a:t>
            </a:r>
          </a:p>
          <a:p>
            <a:pPr lvl="1"/>
            <a:r>
              <a:rPr lang="en-US" dirty="0" smtClean="0"/>
              <a:t>Parent’s marriage certificate</a:t>
            </a:r>
          </a:p>
          <a:p>
            <a:pPr lvl="1"/>
            <a:r>
              <a:rPr lang="en-US" dirty="0" smtClean="0"/>
              <a:t>Statement from USC parent detailing physical presence and residence in the U.S. and abroad before applicant’s birth</a:t>
            </a:r>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30</a:t>
            </a:fld>
            <a:endParaRPr lang="en-US"/>
          </a:p>
        </p:txBody>
      </p:sp>
    </p:spTree>
    <p:extLst>
      <p:ext uri="{BB962C8B-B14F-4D97-AF65-F5344CB8AC3E}">
        <p14:creationId xmlns:p14="http://schemas.microsoft.com/office/powerpoint/2010/main" val="3029297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023399" y="1365073"/>
            <a:ext cx="5629156" cy="2440310"/>
          </a:xfrm>
        </p:spPr>
        <p:txBody>
          <a:bodyPr/>
          <a:lstStyle/>
          <a:p>
            <a:pPr marL="457200" lvl="1" indent="0">
              <a:buNone/>
            </a:pPr>
            <a:r>
              <a:rPr lang="en-US" dirty="0" smtClean="0"/>
              <a:t>If you have any questions, please contact:</a:t>
            </a:r>
          </a:p>
          <a:p>
            <a:pPr marL="457200" lvl="1" indent="0">
              <a:buNone/>
            </a:pPr>
            <a:endParaRPr lang="en-US" dirty="0"/>
          </a:p>
          <a:p>
            <a:pPr marL="457200" lvl="1" indent="0">
              <a:buNone/>
            </a:pPr>
            <a:r>
              <a:rPr lang="en-US" dirty="0" smtClean="0"/>
              <a:t>	Allison </a:t>
            </a:r>
            <a:r>
              <a:rPr lang="en-US" dirty="0" err="1" smtClean="0"/>
              <a:t>Roso</a:t>
            </a:r>
            <a:r>
              <a:rPr lang="en-US" dirty="0" smtClean="0"/>
              <a:t>, GBCI</a:t>
            </a:r>
          </a:p>
          <a:p>
            <a:pPr marL="457200" lvl="1" indent="0">
              <a:buNone/>
            </a:pPr>
            <a:r>
              <a:rPr lang="en-US" dirty="0" smtClean="0"/>
              <a:t>	</a:t>
            </a:r>
            <a:r>
              <a:rPr lang="en-US" dirty="0" smtClean="0">
                <a:hlinkClick r:id="rId3"/>
              </a:rPr>
              <a:t>aroso@gbcinitiative.org</a:t>
            </a:r>
            <a:endParaRPr lang="en-US" dirty="0" smtClean="0"/>
          </a:p>
          <a:p>
            <a:pPr marL="457200" lvl="1" indent="0">
              <a:buNone/>
            </a:pPr>
            <a:r>
              <a:rPr lang="en-US" dirty="0" smtClean="0"/>
              <a:t>	(617) 530-1029</a:t>
            </a:r>
          </a:p>
          <a:p>
            <a:pPr marL="457200" lvl="1" indent="0">
              <a:buNone/>
            </a:pPr>
            <a:endParaRPr lang="en-US" dirty="0"/>
          </a:p>
          <a:p>
            <a:pPr marL="457200" lvl="1" indent="0">
              <a:buNone/>
            </a:pPr>
            <a:endParaRPr lang="en-US" dirty="0" smtClean="0"/>
          </a:p>
        </p:txBody>
      </p:sp>
      <p:sp>
        <p:nvSpPr>
          <p:cNvPr id="7" name="Title 6"/>
          <p:cNvSpPr>
            <a:spLocks noGrp="1"/>
          </p:cNvSpPr>
          <p:nvPr>
            <p:ph type="title"/>
          </p:nvPr>
        </p:nvSpPr>
        <p:spPr>
          <a:xfrm>
            <a:off x="429236" y="4678220"/>
            <a:ext cx="2475395" cy="993205"/>
          </a:xfrm>
        </p:spPr>
        <p:txBody>
          <a:bodyPr>
            <a:normAutofit/>
          </a:bodyPr>
          <a:lstStyle/>
          <a:p>
            <a:pPr algn="ctr"/>
            <a:r>
              <a:rPr lang="en-US" sz="3600" dirty="0" smtClean="0"/>
              <a:t>Questions?</a:t>
            </a:r>
            <a:endParaRPr lang="en-US" sz="3600" dirty="0"/>
          </a:p>
        </p:txBody>
      </p:sp>
      <p:pic>
        <p:nvPicPr>
          <p:cNvPr id="10" name="Picture Placeholder 9" descr="004.JPG"/>
          <p:cNvPicPr>
            <a:picLocks noGrp="1" noChangeAspect="1"/>
          </p:cNvPicPr>
          <p:nvPr>
            <p:ph type="pic" sz="quarter" idx="13"/>
          </p:nvPr>
        </p:nvPicPr>
        <p:blipFill rotWithShape="1">
          <a:blip r:embed="rId4" cstate="email">
            <a:extLst>
              <a:ext uri="{28A0092B-C50C-407E-A947-70E740481C1C}">
                <a14:useLocalDpi xmlns:a14="http://schemas.microsoft.com/office/drawing/2010/main" val="0"/>
              </a:ext>
            </a:extLst>
          </a:blip>
          <a:srcRect l="22021" r="22021"/>
          <a:stretch/>
        </p:blipFill>
        <p:spPr>
          <a:xfrm>
            <a:off x="280199" y="743712"/>
            <a:ext cx="2743200" cy="3675888"/>
          </a:xfrm>
        </p:spPr>
      </p:pic>
      <p:sp>
        <p:nvSpPr>
          <p:cNvPr id="2" name="Slide Number Placeholder 1"/>
          <p:cNvSpPr>
            <a:spLocks noGrp="1"/>
          </p:cNvSpPr>
          <p:nvPr>
            <p:ph type="sldNum" sz="quarter" idx="12"/>
          </p:nvPr>
        </p:nvSpPr>
        <p:spPr/>
        <p:txBody>
          <a:bodyPr/>
          <a:lstStyle/>
          <a:p>
            <a:fld id="{5FD889E0-CAB2-4699-909D-B9A88D47ACBE}" type="slidenum">
              <a:rPr lang="en-US" smtClean="0"/>
              <a:t>31</a:t>
            </a:fld>
            <a:endParaRPr lang="en-US"/>
          </a:p>
        </p:txBody>
      </p:sp>
      <p:sp>
        <p:nvSpPr>
          <p:cNvPr id="3" name="TextBox 2"/>
          <p:cNvSpPr txBox="1"/>
          <p:nvPr/>
        </p:nvSpPr>
        <p:spPr>
          <a:xfrm>
            <a:off x="4516586" y="4729233"/>
            <a:ext cx="3297382" cy="646331"/>
          </a:xfrm>
          <a:prstGeom prst="rect">
            <a:avLst/>
          </a:prstGeom>
          <a:noFill/>
        </p:spPr>
        <p:txBody>
          <a:bodyPr wrap="square" rtlCol="0">
            <a:spAutoFit/>
          </a:bodyPr>
          <a:lstStyle/>
          <a:p>
            <a:pPr algn="ctr"/>
            <a:r>
              <a:rPr lang="en-US" sz="3600" b="1" dirty="0" smtClean="0">
                <a:solidFill>
                  <a:schemeClr val="accent2"/>
                </a:solidFill>
              </a:rPr>
              <a:t>THANK YOU!</a:t>
            </a:r>
            <a:endParaRPr lang="en-US" sz="3600" b="1" dirty="0">
              <a:solidFill>
                <a:schemeClr val="accent2"/>
              </a:solidFill>
            </a:endParaRPr>
          </a:p>
        </p:txBody>
      </p:sp>
    </p:spTree>
    <p:extLst>
      <p:ext uri="{BB962C8B-B14F-4D97-AF65-F5344CB8AC3E}">
        <p14:creationId xmlns:p14="http://schemas.microsoft.com/office/powerpoint/2010/main" val="3865779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Acquisition: Basic Elements</a:t>
            </a:r>
            <a:endParaRPr lang="en-US" dirty="0"/>
          </a:p>
        </p:txBody>
      </p:sp>
      <p:sp>
        <p:nvSpPr>
          <p:cNvPr id="8" name="Content Placeholder 7"/>
          <p:cNvSpPr>
            <a:spLocks noGrp="1"/>
          </p:cNvSpPr>
          <p:nvPr>
            <p:ph idx="1"/>
          </p:nvPr>
        </p:nvSpPr>
        <p:spPr>
          <a:xfrm>
            <a:off x="284163" y="2041236"/>
            <a:ext cx="8574087" cy="4442691"/>
          </a:xfrm>
        </p:spPr>
        <p:txBody>
          <a:bodyPr>
            <a:normAutofit/>
          </a:bodyPr>
          <a:lstStyle/>
          <a:p>
            <a:r>
              <a:rPr lang="en-US" dirty="0" smtClean="0"/>
              <a:t>Child </a:t>
            </a:r>
            <a:r>
              <a:rPr lang="en-US" b="1" dirty="0" smtClean="0">
                <a:solidFill>
                  <a:schemeClr val="accent5">
                    <a:lumMod val="75000"/>
                  </a:schemeClr>
                </a:solidFill>
              </a:rPr>
              <a:t>acquired</a:t>
            </a:r>
            <a:r>
              <a:rPr lang="en-US" dirty="0" smtClean="0">
                <a:solidFill>
                  <a:schemeClr val="accent5">
                    <a:lumMod val="75000"/>
                  </a:schemeClr>
                </a:solidFill>
              </a:rPr>
              <a:t> </a:t>
            </a:r>
            <a:r>
              <a:rPr lang="en-US" dirty="0" smtClean="0"/>
              <a:t>U.S. citizenship at birth.</a:t>
            </a:r>
            <a:br>
              <a:rPr lang="en-US" dirty="0" smtClean="0"/>
            </a:br>
            <a:endParaRPr lang="en-US" dirty="0" smtClean="0"/>
          </a:p>
          <a:p>
            <a:pPr lvl="1"/>
            <a:r>
              <a:rPr lang="en-US" dirty="0" smtClean="0"/>
              <a:t>Child was born </a:t>
            </a:r>
            <a:r>
              <a:rPr lang="en-US" dirty="0" smtClean="0">
                <a:solidFill>
                  <a:srgbClr val="FEA022"/>
                </a:solidFill>
              </a:rPr>
              <a:t>outside</a:t>
            </a:r>
            <a:r>
              <a:rPr lang="en-US" dirty="0" smtClean="0"/>
              <a:t> of the U.S.</a:t>
            </a:r>
            <a:br>
              <a:rPr lang="en-US" dirty="0" smtClean="0"/>
            </a:br>
            <a:endParaRPr lang="en-US" dirty="0" smtClean="0"/>
          </a:p>
          <a:p>
            <a:pPr lvl="1"/>
            <a:r>
              <a:rPr lang="en-US" dirty="0">
                <a:solidFill>
                  <a:srgbClr val="FEA022"/>
                </a:solidFill>
              </a:rPr>
              <a:t>B</a:t>
            </a:r>
            <a:r>
              <a:rPr lang="en-US" dirty="0" smtClean="0">
                <a:solidFill>
                  <a:srgbClr val="FEA022"/>
                </a:solidFill>
              </a:rPr>
              <a:t>iological</a:t>
            </a:r>
            <a:r>
              <a:rPr lang="en-US" dirty="0" smtClean="0"/>
              <a:t> child of a U.S. citizen (USC) parent.</a:t>
            </a:r>
            <a:br>
              <a:rPr lang="en-US" dirty="0" smtClean="0"/>
            </a:br>
            <a:endParaRPr lang="en-US" dirty="0" smtClean="0"/>
          </a:p>
          <a:p>
            <a:pPr lvl="1"/>
            <a:r>
              <a:rPr lang="en-US" dirty="0" smtClean="0"/>
              <a:t>Different criteria depending on whether the child was born in or out of </a:t>
            </a:r>
            <a:r>
              <a:rPr lang="en-US" dirty="0" smtClean="0">
                <a:solidFill>
                  <a:srgbClr val="FEA022"/>
                </a:solidFill>
              </a:rPr>
              <a:t>wedlock.</a:t>
            </a:r>
            <a:br>
              <a:rPr lang="en-US" dirty="0" smtClean="0">
                <a:solidFill>
                  <a:srgbClr val="FEA022"/>
                </a:solidFill>
              </a:rPr>
            </a:br>
            <a:endParaRPr lang="en-US" dirty="0" smtClean="0">
              <a:solidFill>
                <a:srgbClr val="FEA022"/>
              </a:solidFill>
            </a:endParaRPr>
          </a:p>
          <a:p>
            <a:r>
              <a:rPr lang="en-US" sz="2200" dirty="0" smtClean="0">
                <a:solidFill>
                  <a:schemeClr val="tx1"/>
                </a:solidFill>
              </a:rPr>
              <a:t>If neither parent was a USC when the child was born, refer to derivation.</a:t>
            </a:r>
            <a:endParaRPr lang="en-US" sz="2200" dirty="0">
              <a:solidFill>
                <a:schemeClr val="tx1"/>
              </a:solidFill>
            </a:endParaRPr>
          </a:p>
        </p:txBody>
      </p:sp>
      <p:sp>
        <p:nvSpPr>
          <p:cNvPr id="2" name="Slide Number Placeholder 1"/>
          <p:cNvSpPr>
            <a:spLocks noGrp="1"/>
          </p:cNvSpPr>
          <p:nvPr>
            <p:ph type="sldNum" sz="quarter" idx="12"/>
          </p:nvPr>
        </p:nvSpPr>
        <p:spPr/>
        <p:txBody>
          <a:bodyPr/>
          <a:lstStyle/>
          <a:p>
            <a:fld id="{5FD889E0-CAB2-4699-909D-B9A88D47ACBE}" type="slidenum">
              <a:rPr lang="en-US" smtClean="0"/>
              <a:t>4</a:t>
            </a:fld>
            <a:endParaRPr lang="en-US"/>
          </a:p>
        </p:txBody>
      </p:sp>
    </p:spTree>
    <p:extLst>
      <p:ext uri="{BB962C8B-B14F-4D97-AF65-F5344CB8AC3E}">
        <p14:creationId xmlns:p14="http://schemas.microsoft.com/office/powerpoint/2010/main" val="4076543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Acquisition: Questions to Ask</a:t>
            </a:r>
            <a:endParaRPr lang="en-US" dirty="0"/>
          </a:p>
        </p:txBody>
      </p:sp>
      <p:sp>
        <p:nvSpPr>
          <p:cNvPr id="3" name="Content Placeholder 2"/>
          <p:cNvSpPr>
            <a:spLocks noGrp="1"/>
          </p:cNvSpPr>
          <p:nvPr>
            <p:ph idx="1"/>
          </p:nvPr>
        </p:nvSpPr>
        <p:spPr>
          <a:xfrm>
            <a:off x="284163" y="2133600"/>
            <a:ext cx="8574087" cy="3992563"/>
          </a:xfrm>
        </p:spPr>
        <p:txBody>
          <a:bodyPr>
            <a:normAutofit lnSpcReduction="10000"/>
          </a:bodyPr>
          <a:lstStyle/>
          <a:p>
            <a:r>
              <a:rPr lang="en-US" dirty="0" smtClean="0"/>
              <a:t>The law in effect at the applicant’s </a:t>
            </a:r>
            <a:r>
              <a:rPr lang="en-US" dirty="0" smtClean="0">
                <a:solidFill>
                  <a:schemeClr val="accent3"/>
                </a:solidFill>
              </a:rPr>
              <a:t>date of birth </a:t>
            </a:r>
            <a:r>
              <a:rPr lang="en-US" dirty="0" smtClean="0"/>
              <a:t>controls.</a:t>
            </a:r>
          </a:p>
          <a:p>
            <a:r>
              <a:rPr lang="en-US" dirty="0" smtClean="0"/>
              <a:t>Questions:</a:t>
            </a:r>
          </a:p>
          <a:p>
            <a:pPr lvl="1"/>
            <a:r>
              <a:rPr lang="en-US" dirty="0" smtClean="0"/>
              <a:t>When were you born?</a:t>
            </a:r>
          </a:p>
          <a:p>
            <a:pPr lvl="1"/>
            <a:r>
              <a:rPr lang="en-US" dirty="0" smtClean="0"/>
              <a:t>Where were you born?</a:t>
            </a:r>
          </a:p>
          <a:p>
            <a:pPr lvl="1"/>
            <a:r>
              <a:rPr lang="en-US" dirty="0" smtClean="0"/>
              <a:t>Was your biological mother and/or father a U.S. citizen?</a:t>
            </a:r>
          </a:p>
          <a:p>
            <a:pPr lvl="1"/>
            <a:r>
              <a:rPr lang="en-US" dirty="0" smtClean="0"/>
              <a:t>Were your parents married when you were born?</a:t>
            </a:r>
          </a:p>
          <a:p>
            <a:pPr lvl="1"/>
            <a:r>
              <a:rPr lang="en-US" dirty="0" smtClean="0"/>
              <a:t>Did your USC parent ever live in the U.S.?</a:t>
            </a:r>
          </a:p>
          <a:p>
            <a:r>
              <a:rPr lang="en-US" dirty="0" smtClean="0"/>
              <a:t>Refer to </a:t>
            </a:r>
            <a:r>
              <a:rPr lang="en-US" b="1" dirty="0" smtClean="0">
                <a:solidFill>
                  <a:schemeClr val="accent4"/>
                </a:solidFill>
              </a:rPr>
              <a:t>Chart  A or B</a:t>
            </a:r>
            <a:r>
              <a:rPr lang="en-US" dirty="0" smtClean="0"/>
              <a:t> to determine the requirements for acquisition based on when the applicant was born.</a:t>
            </a:r>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5</a:t>
            </a:fld>
            <a:endParaRPr lang="en-US"/>
          </a:p>
        </p:txBody>
      </p:sp>
    </p:spTree>
    <p:extLst>
      <p:ext uri="{BB962C8B-B14F-4D97-AF65-F5344CB8AC3E}">
        <p14:creationId xmlns:p14="http://schemas.microsoft.com/office/powerpoint/2010/main" val="3531638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Acquisition: In Wedlock </a:t>
            </a:r>
            <a:endParaRPr lang="en-US" dirty="0"/>
          </a:p>
        </p:txBody>
      </p:sp>
      <p:sp>
        <p:nvSpPr>
          <p:cNvPr id="7" name="Content Placeholder 6"/>
          <p:cNvSpPr>
            <a:spLocks noGrp="1"/>
          </p:cNvSpPr>
          <p:nvPr>
            <p:ph sz="half" idx="1"/>
          </p:nvPr>
        </p:nvSpPr>
        <p:spPr>
          <a:xfrm>
            <a:off x="403412" y="2151062"/>
            <a:ext cx="8454838" cy="4268211"/>
          </a:xfrm>
        </p:spPr>
        <p:txBody>
          <a:bodyPr>
            <a:normAutofit fontScale="92500" lnSpcReduction="10000"/>
          </a:bodyPr>
          <a:lstStyle/>
          <a:p>
            <a:pPr marL="0" indent="0">
              <a:buNone/>
            </a:pPr>
            <a:r>
              <a:rPr lang="en-US" b="1" dirty="0" smtClean="0">
                <a:solidFill>
                  <a:schemeClr val="tx1"/>
                </a:solidFill>
              </a:rPr>
              <a:t>For example</a:t>
            </a:r>
            <a:r>
              <a:rPr lang="en-US" dirty="0" smtClean="0">
                <a:solidFill>
                  <a:schemeClr val="tx1"/>
                </a:solidFill>
              </a:rPr>
              <a:t>, for an applicant born </a:t>
            </a:r>
            <a:r>
              <a:rPr lang="en-US" u="sng" dirty="0" smtClean="0">
                <a:solidFill>
                  <a:schemeClr val="tx1"/>
                </a:solidFill>
              </a:rPr>
              <a:t>after</a:t>
            </a:r>
            <a:r>
              <a:rPr lang="en-US" dirty="0" smtClean="0">
                <a:solidFill>
                  <a:schemeClr val="tx1"/>
                </a:solidFill>
              </a:rPr>
              <a:t> Nov. 14, 1986:</a:t>
            </a:r>
          </a:p>
          <a:p>
            <a:r>
              <a:rPr lang="en-US" dirty="0" smtClean="0">
                <a:solidFill>
                  <a:schemeClr val="accent3">
                    <a:lumMod val="60000"/>
                    <a:lumOff val="40000"/>
                  </a:schemeClr>
                </a:solidFill>
              </a:rPr>
              <a:t>Two USC parents</a:t>
            </a:r>
          </a:p>
          <a:p>
            <a:pPr lvl="1"/>
            <a:r>
              <a:rPr lang="en-US" dirty="0" smtClean="0">
                <a:solidFill>
                  <a:srgbClr val="000000"/>
                </a:solidFill>
              </a:rPr>
              <a:t>One parent must have </a:t>
            </a:r>
            <a:r>
              <a:rPr lang="en-US" i="1" dirty="0" smtClean="0">
                <a:solidFill>
                  <a:srgbClr val="000000"/>
                </a:solidFill>
              </a:rPr>
              <a:t>resided </a:t>
            </a:r>
            <a:r>
              <a:rPr lang="en-US" dirty="0" smtClean="0">
                <a:solidFill>
                  <a:srgbClr val="000000"/>
                </a:solidFill>
              </a:rPr>
              <a:t>in the U.S. or its possessions at </a:t>
            </a:r>
            <a:r>
              <a:rPr lang="en-US" dirty="0" smtClean="0">
                <a:solidFill>
                  <a:schemeClr val="accent5">
                    <a:lumMod val="75000"/>
                  </a:schemeClr>
                </a:solidFill>
              </a:rPr>
              <a:t>any time</a:t>
            </a:r>
            <a:r>
              <a:rPr lang="en-US" dirty="0" smtClean="0">
                <a:solidFill>
                  <a:srgbClr val="000000"/>
                </a:solidFill>
              </a:rPr>
              <a:t> before the child’s birth.</a:t>
            </a:r>
          </a:p>
          <a:p>
            <a:r>
              <a:rPr lang="en-US" dirty="0" smtClean="0">
                <a:solidFill>
                  <a:schemeClr val="accent3">
                    <a:lumMod val="60000"/>
                    <a:lumOff val="40000"/>
                  </a:schemeClr>
                </a:solidFill>
              </a:rPr>
              <a:t>One USC parent and one national parent</a:t>
            </a:r>
          </a:p>
          <a:p>
            <a:pPr lvl="1"/>
            <a:r>
              <a:rPr lang="en-US" dirty="0" smtClean="0"/>
              <a:t>USC parent must have been </a:t>
            </a:r>
            <a:r>
              <a:rPr lang="en-US" i="1" dirty="0" smtClean="0"/>
              <a:t>physically present </a:t>
            </a:r>
            <a:r>
              <a:rPr lang="en-US" dirty="0" smtClean="0"/>
              <a:t>in the U.S.</a:t>
            </a:r>
            <a:r>
              <a:rPr lang="en-US" i="1" dirty="0" smtClean="0"/>
              <a:t> </a:t>
            </a:r>
            <a:r>
              <a:rPr lang="en-US" dirty="0" smtClean="0"/>
              <a:t>for at least </a:t>
            </a:r>
            <a:r>
              <a:rPr lang="en-US" dirty="0" smtClean="0">
                <a:solidFill>
                  <a:schemeClr val="accent5">
                    <a:lumMod val="75000"/>
                  </a:schemeClr>
                </a:solidFill>
              </a:rPr>
              <a:t>one continuous year</a:t>
            </a:r>
            <a:r>
              <a:rPr lang="en-US" dirty="0" smtClean="0"/>
              <a:t> before the child’s birth.</a:t>
            </a:r>
          </a:p>
          <a:p>
            <a:r>
              <a:rPr lang="en-US" dirty="0" smtClean="0">
                <a:solidFill>
                  <a:srgbClr val="FFA466"/>
                </a:solidFill>
              </a:rPr>
              <a:t>One USC parent and one noncitizen parent</a:t>
            </a:r>
          </a:p>
          <a:p>
            <a:pPr lvl="1"/>
            <a:r>
              <a:rPr lang="en-US" dirty="0" smtClean="0"/>
              <a:t>USC parent must have </a:t>
            </a:r>
            <a:r>
              <a:rPr lang="en-US" dirty="0" smtClean="0">
                <a:solidFill>
                  <a:schemeClr val="accent5">
                    <a:lumMod val="75000"/>
                  </a:schemeClr>
                </a:solidFill>
              </a:rPr>
              <a:t>at least 5 years </a:t>
            </a:r>
            <a:r>
              <a:rPr lang="en-US" dirty="0" smtClean="0"/>
              <a:t>of </a:t>
            </a:r>
            <a:r>
              <a:rPr lang="en-US" i="1" dirty="0" smtClean="0"/>
              <a:t>physical presence </a:t>
            </a:r>
            <a:r>
              <a:rPr lang="en-US" dirty="0" smtClean="0"/>
              <a:t>in the U.S. before the child’s birth.</a:t>
            </a:r>
          </a:p>
          <a:p>
            <a:pPr lvl="2"/>
            <a:r>
              <a:rPr lang="en-US" dirty="0" smtClean="0"/>
              <a:t>2 of the 5 years must be after the USC parent is 14 years old.</a:t>
            </a:r>
            <a:endParaRPr lang="en-US" dirty="0"/>
          </a:p>
        </p:txBody>
      </p:sp>
      <p:sp>
        <p:nvSpPr>
          <p:cNvPr id="3" name="Slide Number Placeholder 2"/>
          <p:cNvSpPr>
            <a:spLocks noGrp="1"/>
          </p:cNvSpPr>
          <p:nvPr>
            <p:ph type="sldNum" sz="quarter" idx="12"/>
          </p:nvPr>
        </p:nvSpPr>
        <p:spPr/>
        <p:txBody>
          <a:bodyPr/>
          <a:lstStyle/>
          <a:p>
            <a:fld id="{5FD889E0-CAB2-4699-909D-B9A88D47ACBE}" type="slidenum">
              <a:rPr lang="en-US" smtClean="0"/>
              <a:t>6</a:t>
            </a:fld>
            <a:endParaRPr lang="en-US"/>
          </a:p>
        </p:txBody>
      </p:sp>
      <p:sp>
        <p:nvSpPr>
          <p:cNvPr id="5" name="TextBox 4"/>
          <p:cNvSpPr txBox="1"/>
          <p:nvPr/>
        </p:nvSpPr>
        <p:spPr>
          <a:xfrm>
            <a:off x="6594764" y="6234607"/>
            <a:ext cx="2263486" cy="369332"/>
          </a:xfrm>
          <a:prstGeom prst="rect">
            <a:avLst/>
          </a:prstGeom>
          <a:noFill/>
        </p:spPr>
        <p:txBody>
          <a:bodyPr wrap="square" rtlCol="0">
            <a:spAutoFit/>
          </a:bodyPr>
          <a:lstStyle/>
          <a:p>
            <a:pPr algn="r"/>
            <a:r>
              <a:rPr lang="en-US" dirty="0" smtClean="0">
                <a:solidFill>
                  <a:schemeClr val="accent3"/>
                </a:solidFill>
              </a:rPr>
              <a:t>Chart A</a:t>
            </a:r>
            <a:endParaRPr lang="en-US" dirty="0">
              <a:solidFill>
                <a:schemeClr val="accent3"/>
              </a:solidFill>
            </a:endParaRPr>
          </a:p>
        </p:txBody>
      </p:sp>
    </p:spTree>
    <p:extLst>
      <p:ext uri="{BB962C8B-B14F-4D97-AF65-F5344CB8AC3E}">
        <p14:creationId xmlns:p14="http://schemas.microsoft.com/office/powerpoint/2010/main" val="3555298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#1</a:t>
            </a:r>
            <a:endParaRPr lang="en-US" dirty="0"/>
          </a:p>
        </p:txBody>
      </p:sp>
      <p:sp>
        <p:nvSpPr>
          <p:cNvPr id="3" name="Content Placeholder 2"/>
          <p:cNvSpPr>
            <a:spLocks noGrp="1"/>
          </p:cNvSpPr>
          <p:nvPr>
            <p:ph idx="1"/>
          </p:nvPr>
        </p:nvSpPr>
        <p:spPr>
          <a:xfrm>
            <a:off x="284163" y="2133600"/>
            <a:ext cx="8574087" cy="3992563"/>
          </a:xfrm>
        </p:spPr>
        <p:txBody>
          <a:bodyPr/>
          <a:lstStyle/>
          <a:p>
            <a:r>
              <a:rPr lang="en-US" dirty="0" smtClean="0"/>
              <a:t>In 1970, at the age of 10, Natasha immigrated to the U.S. with her parents from Russia.  While in the U.S., Natasha became a naturalized U.S. citizen.</a:t>
            </a:r>
          </a:p>
          <a:p>
            <a:r>
              <a:rPr lang="en-US" dirty="0" smtClean="0"/>
              <a:t>Unable to find a suitable husband, Natasha returned to Russia in 1985.  Back in Moscow, Natasha met Alexander, fell in love and married.</a:t>
            </a:r>
          </a:p>
          <a:p>
            <a:r>
              <a:rPr lang="en-US" dirty="0" smtClean="0"/>
              <a:t>In 1995, in Moscow, Natasha gave birth to a son, Ivan.</a:t>
            </a:r>
          </a:p>
          <a:p>
            <a:r>
              <a:rPr lang="en-US" b="1" dirty="0" smtClean="0"/>
              <a:t>Is Ivan a U.S. citizen?</a:t>
            </a:r>
            <a:endParaRPr lang="en-US" b="1" dirty="0"/>
          </a:p>
        </p:txBody>
      </p:sp>
      <p:sp>
        <p:nvSpPr>
          <p:cNvPr id="4" name="Slide Number Placeholder 3"/>
          <p:cNvSpPr>
            <a:spLocks noGrp="1"/>
          </p:cNvSpPr>
          <p:nvPr>
            <p:ph type="sldNum" sz="quarter" idx="12"/>
          </p:nvPr>
        </p:nvSpPr>
        <p:spPr/>
        <p:txBody>
          <a:bodyPr/>
          <a:lstStyle/>
          <a:p>
            <a:fld id="{5FD889E0-CAB2-4699-909D-B9A88D47ACBE}" type="slidenum">
              <a:rPr lang="en-US" smtClean="0"/>
              <a:t>7</a:t>
            </a:fld>
            <a:endParaRPr lang="en-US"/>
          </a:p>
        </p:txBody>
      </p:sp>
      <p:sp>
        <p:nvSpPr>
          <p:cNvPr id="5" name="TextBox 4"/>
          <p:cNvSpPr txBox="1"/>
          <p:nvPr/>
        </p:nvSpPr>
        <p:spPr>
          <a:xfrm>
            <a:off x="2733964" y="6126163"/>
            <a:ext cx="6124286" cy="307777"/>
          </a:xfrm>
          <a:prstGeom prst="rect">
            <a:avLst/>
          </a:prstGeom>
          <a:noFill/>
        </p:spPr>
        <p:txBody>
          <a:bodyPr wrap="square" rtlCol="0">
            <a:spAutoFit/>
          </a:bodyPr>
          <a:lstStyle/>
          <a:p>
            <a:pPr algn="r"/>
            <a:r>
              <a:rPr lang="en-US" sz="1400" dirty="0" smtClean="0"/>
              <a:t>U.S. Citizenship E-Learning Course, </a:t>
            </a:r>
            <a:r>
              <a:rPr lang="en-US" sz="1400" dirty="0"/>
              <a:t>Catholic Legal Information Network, Inc.</a:t>
            </a:r>
            <a:endParaRPr lang="en-US" sz="1400" i="1" dirty="0"/>
          </a:p>
        </p:txBody>
      </p:sp>
    </p:spTree>
    <p:extLst>
      <p:ext uri="{BB962C8B-B14F-4D97-AF65-F5344CB8AC3E}">
        <p14:creationId xmlns:p14="http://schemas.microsoft.com/office/powerpoint/2010/main" val="4134469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#1: Answer</a:t>
            </a:r>
            <a:endParaRPr lang="en-US" dirty="0"/>
          </a:p>
        </p:txBody>
      </p:sp>
      <p:sp>
        <p:nvSpPr>
          <p:cNvPr id="3" name="Content Placeholder 2"/>
          <p:cNvSpPr>
            <a:spLocks noGrp="1"/>
          </p:cNvSpPr>
          <p:nvPr>
            <p:ph idx="1"/>
          </p:nvPr>
        </p:nvSpPr>
        <p:spPr>
          <a:xfrm>
            <a:off x="350983" y="2133600"/>
            <a:ext cx="8507268" cy="4202545"/>
          </a:xfrm>
        </p:spPr>
        <p:txBody>
          <a:bodyPr>
            <a:normAutofit fontScale="85000" lnSpcReduction="20000"/>
          </a:bodyPr>
          <a:lstStyle/>
          <a:p>
            <a:r>
              <a:rPr lang="en-US" dirty="0" smtClean="0">
                <a:solidFill>
                  <a:schemeClr val="accent2"/>
                </a:solidFill>
              </a:rPr>
              <a:t>Yes!  Ivan acquired U.S. citizenship at birth.</a:t>
            </a:r>
          </a:p>
          <a:p>
            <a:r>
              <a:rPr lang="en-US" dirty="0" smtClean="0"/>
              <a:t>Ivan’s mother is a USC and he was born in wedlock.</a:t>
            </a:r>
          </a:p>
          <a:p>
            <a:pPr lvl="1"/>
            <a:r>
              <a:rPr lang="en-US" dirty="0" smtClean="0"/>
              <a:t>Look at Chart A</a:t>
            </a:r>
          </a:p>
          <a:p>
            <a:r>
              <a:rPr lang="en-US" dirty="0" smtClean="0"/>
              <a:t>Ivan was born in 1995.</a:t>
            </a:r>
          </a:p>
          <a:p>
            <a:pPr lvl="1"/>
            <a:r>
              <a:rPr lang="en-US" dirty="0" smtClean="0"/>
              <a:t>Look at the last row, Born on/after 11/14/1986</a:t>
            </a:r>
          </a:p>
          <a:p>
            <a:r>
              <a:rPr lang="en-US" dirty="0" smtClean="0"/>
              <a:t>It does not say whether Ivan’s father is a USC, but assuming not, Ivan has one USC parent and one noncitizen parent.</a:t>
            </a:r>
          </a:p>
          <a:p>
            <a:r>
              <a:rPr lang="en-US" dirty="0" smtClean="0"/>
              <a:t>Requirement is that Natasha must have been physically present in the U.S. for 5 years.</a:t>
            </a:r>
          </a:p>
          <a:p>
            <a:pPr lvl="1"/>
            <a:r>
              <a:rPr lang="en-US" dirty="0" smtClean="0"/>
              <a:t>Present in the U.S. from 1970 to 1985 (15 years)</a:t>
            </a:r>
          </a:p>
          <a:p>
            <a:pPr lvl="1"/>
            <a:r>
              <a:rPr lang="en-US" dirty="0" smtClean="0"/>
              <a:t>Lived in the U.S. from age 10 to 25 (at least 2 years after age 14)</a:t>
            </a:r>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8</a:t>
            </a:fld>
            <a:endParaRPr lang="en-US"/>
          </a:p>
        </p:txBody>
      </p:sp>
    </p:spTree>
    <p:extLst>
      <p:ext uri="{BB962C8B-B14F-4D97-AF65-F5344CB8AC3E}">
        <p14:creationId xmlns:p14="http://schemas.microsoft.com/office/powerpoint/2010/main" val="2983086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Acquisition: Out of Wedlock</a:t>
            </a:r>
            <a:endParaRPr lang="en-US" dirty="0"/>
          </a:p>
        </p:txBody>
      </p:sp>
      <p:sp>
        <p:nvSpPr>
          <p:cNvPr id="5" name="Text Placeholder 4"/>
          <p:cNvSpPr>
            <a:spLocks noGrp="1"/>
          </p:cNvSpPr>
          <p:nvPr>
            <p:ph type="body" idx="1"/>
          </p:nvPr>
        </p:nvSpPr>
        <p:spPr>
          <a:xfrm>
            <a:off x="2041236" y="2289307"/>
            <a:ext cx="5070764" cy="562414"/>
          </a:xfrm>
        </p:spPr>
        <p:txBody>
          <a:bodyPr/>
          <a:lstStyle/>
          <a:p>
            <a:r>
              <a:rPr lang="en-US" dirty="0" smtClean="0"/>
              <a:t>USC Mother </a:t>
            </a:r>
            <a:br>
              <a:rPr lang="en-US" dirty="0" smtClean="0"/>
            </a:br>
            <a:r>
              <a:rPr lang="en-US" dirty="0" smtClean="0"/>
              <a:t>(after December 24, 1952)</a:t>
            </a:r>
            <a:endParaRPr lang="en-US" dirty="0"/>
          </a:p>
        </p:txBody>
      </p:sp>
      <p:sp>
        <p:nvSpPr>
          <p:cNvPr id="6" name="Content Placeholder 5"/>
          <p:cNvSpPr>
            <a:spLocks noGrp="1"/>
          </p:cNvSpPr>
          <p:nvPr>
            <p:ph sz="half" idx="2"/>
          </p:nvPr>
        </p:nvSpPr>
        <p:spPr>
          <a:xfrm>
            <a:off x="403412" y="3082635"/>
            <a:ext cx="8454838" cy="1350820"/>
          </a:xfrm>
        </p:spPr>
        <p:txBody>
          <a:bodyPr>
            <a:normAutofit/>
          </a:bodyPr>
          <a:lstStyle/>
          <a:p>
            <a:r>
              <a:rPr lang="en-US" sz="2400" dirty="0" smtClean="0"/>
              <a:t>Mother must have been </a:t>
            </a:r>
            <a:r>
              <a:rPr lang="en-US" sz="2400" u="sng" dirty="0" smtClean="0"/>
              <a:t>physically present</a:t>
            </a:r>
            <a:r>
              <a:rPr lang="en-US" sz="2400" dirty="0" smtClean="0"/>
              <a:t> in the U.S. or possessions for at least one continuous year, at any time before the child’s birth.</a:t>
            </a:r>
          </a:p>
        </p:txBody>
      </p:sp>
      <p:sp>
        <p:nvSpPr>
          <p:cNvPr id="3" name="Slide Number Placeholder 2"/>
          <p:cNvSpPr>
            <a:spLocks noGrp="1"/>
          </p:cNvSpPr>
          <p:nvPr>
            <p:ph type="sldNum" sz="quarter" idx="12"/>
          </p:nvPr>
        </p:nvSpPr>
        <p:spPr/>
        <p:txBody>
          <a:bodyPr/>
          <a:lstStyle/>
          <a:p>
            <a:fld id="{5FD889E0-CAB2-4699-909D-B9A88D47ACBE}" type="slidenum">
              <a:rPr lang="en-US" smtClean="0"/>
              <a:t>9</a:t>
            </a:fld>
            <a:endParaRPr lang="en-US"/>
          </a:p>
        </p:txBody>
      </p:sp>
      <p:sp>
        <p:nvSpPr>
          <p:cNvPr id="4" name="TextBox 3"/>
          <p:cNvSpPr txBox="1"/>
          <p:nvPr/>
        </p:nvSpPr>
        <p:spPr>
          <a:xfrm>
            <a:off x="6594764" y="6206898"/>
            <a:ext cx="2263486" cy="369332"/>
          </a:xfrm>
          <a:prstGeom prst="rect">
            <a:avLst/>
          </a:prstGeom>
          <a:noFill/>
        </p:spPr>
        <p:txBody>
          <a:bodyPr wrap="square" rtlCol="0">
            <a:spAutoFit/>
          </a:bodyPr>
          <a:lstStyle/>
          <a:p>
            <a:pPr algn="r"/>
            <a:r>
              <a:rPr lang="en-US" dirty="0" smtClean="0">
                <a:solidFill>
                  <a:schemeClr val="accent3"/>
                </a:solidFill>
              </a:rPr>
              <a:t>Chart B, Part 1</a:t>
            </a:r>
            <a:endParaRPr lang="en-US" dirty="0">
              <a:solidFill>
                <a:schemeClr val="accent3"/>
              </a:solidFill>
            </a:endParaRPr>
          </a:p>
        </p:txBody>
      </p:sp>
    </p:spTree>
    <p:extLst>
      <p:ext uri="{BB962C8B-B14F-4D97-AF65-F5344CB8AC3E}">
        <p14:creationId xmlns:p14="http://schemas.microsoft.com/office/powerpoint/2010/main" val="3030689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Spectrum">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498</TotalTime>
  <Words>2720</Words>
  <Application>Microsoft Office PowerPoint</Application>
  <PresentationFormat>On-screen Show (4:3)</PresentationFormat>
  <Paragraphs>339</Paragraphs>
  <Slides>31</Slides>
  <Notes>23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Spectrum</vt:lpstr>
      <vt:lpstr>N-600 Training</vt:lpstr>
      <vt:lpstr>N-600 Application</vt:lpstr>
      <vt:lpstr>Applicants</vt:lpstr>
      <vt:lpstr>Acquisition: Basic Elements</vt:lpstr>
      <vt:lpstr>Acquisition: Questions to Ask</vt:lpstr>
      <vt:lpstr>Acquisition: In Wedlock </vt:lpstr>
      <vt:lpstr>Hypothetical #1</vt:lpstr>
      <vt:lpstr>Hypothetical #1: Answer</vt:lpstr>
      <vt:lpstr>Acquisition: Out of Wedlock</vt:lpstr>
      <vt:lpstr>Acquisition: Out of Wedlock</vt:lpstr>
      <vt:lpstr>Legitimation</vt:lpstr>
      <vt:lpstr>Derivation</vt:lpstr>
      <vt:lpstr>Derivation </vt:lpstr>
      <vt:lpstr>Derivation: Definitions</vt:lpstr>
      <vt:lpstr>Hypothetical #2</vt:lpstr>
      <vt:lpstr>Hypothetical #2: Answer</vt:lpstr>
      <vt:lpstr>Hypothetical #3</vt:lpstr>
      <vt:lpstr>Hypothetical #3: Answer</vt:lpstr>
      <vt:lpstr>N-600: Part 1</vt:lpstr>
      <vt:lpstr>Applicant’s Demographic Information</vt:lpstr>
      <vt:lpstr>Immigration History</vt:lpstr>
      <vt:lpstr>Information about USC Parent(s)</vt:lpstr>
      <vt:lpstr>Application Information</vt:lpstr>
      <vt:lpstr>Supporting Documentation</vt:lpstr>
      <vt:lpstr>Proof of Residence/Physical Presence</vt:lpstr>
      <vt:lpstr>Proof of Physical Custody</vt:lpstr>
      <vt:lpstr>Secondary Evidence: Substitutions</vt:lpstr>
      <vt:lpstr>Secondary Evidence: Affidavits</vt:lpstr>
      <vt:lpstr>Filing N-600</vt:lpstr>
      <vt:lpstr>U.S. Passport</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N-600 Training</dc:title>
  <dc:creator>Allison Roso</dc:creator>
  <cp:lastModifiedBy>Allison Roso</cp:lastModifiedBy>
  <cp:revision>53</cp:revision>
  <cp:lastPrinted>2014-10-16T17:54:31Z</cp:lastPrinted>
  <dcterms:created xsi:type="dcterms:W3CDTF">2014-10-13T13:12:03Z</dcterms:created>
  <dcterms:modified xsi:type="dcterms:W3CDTF">2014-10-20T15:02:12Z</dcterms:modified>
</cp:coreProperties>
</file>