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62" r:id="rId3"/>
    <p:sldId id="257" r:id="rId4"/>
    <p:sldId id="260" r:id="rId5"/>
  </p:sldIdLst>
  <p:sldSz cx="7772400" cy="100584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Barnett" initials="KWB" lastIdx="3" clrIdx="0"/>
  <p:cmAuthor id="1" name="Katie Barnett" initials="KB" lastIdx="20" clrIdx="1">
    <p:extLst/>
  </p:cmAuthor>
  <p:cmAuthor id="2" name="Kate Grundy" initials="TD" lastIdx="5" clrIdx="2"/>
  <p:cmAuthor id="3" name="Julie Pierce" initials="JP"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4C"/>
    <a:srgbClr val="918C12"/>
    <a:srgbClr val="55565A"/>
    <a:srgbClr val="DBD9D6"/>
    <a:srgbClr val="CB74D3"/>
    <a:srgbClr val="BABF10"/>
    <a:srgbClr val="7F7B0E"/>
    <a:srgbClr val="873299"/>
    <a:srgbClr val="8A8D08"/>
    <a:srgbClr val="F4ED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8" autoAdjust="0"/>
    <p:restoredTop sz="92497" autoAdjust="0"/>
  </p:normalViewPr>
  <p:slideViewPr>
    <p:cSldViewPr snapToGrid="0" snapToObjects="1" showGuides="1">
      <p:cViewPr>
        <p:scale>
          <a:sx n="140" d="100"/>
          <a:sy n="140" d="100"/>
        </p:scale>
        <p:origin x="-1524" y="4062"/>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08009971259"/>
          <c:y val="5.3104575163398698E-2"/>
          <c:w val="0.52885357252950305"/>
          <c:h val="0.78958365498430205"/>
        </c:manualLayout>
      </c:layout>
      <c:barChart>
        <c:barDir val="col"/>
        <c:grouping val="stacked"/>
        <c:varyColors val="0"/>
        <c:ser>
          <c:idx val="0"/>
          <c:order val="0"/>
          <c:tx>
            <c:strRef>
              <c:f>'2015'!$A$8</c:f>
              <c:strCache>
                <c:ptCount val="1"/>
                <c:pt idx="0">
                  <c:v>Foundations</c:v>
                </c:pt>
              </c:strCache>
            </c:strRef>
          </c:tx>
          <c:spPr>
            <a:solidFill>
              <a:schemeClr val="accent1"/>
            </a:solidFill>
            <a:ln>
              <a:noFill/>
            </a:ln>
            <a:effectLst/>
          </c:spPr>
          <c:invertIfNegative val="0"/>
          <c:cat>
            <c:strRef>
              <c:f>'2015'!$B$6:$F$6</c:f>
              <c:strCache>
                <c:ptCount val="5"/>
                <c:pt idx="0">
                  <c:v>2015</c:v>
                </c:pt>
                <c:pt idx="1">
                  <c:v>2016</c:v>
                </c:pt>
                <c:pt idx="2">
                  <c:v>2017</c:v>
                </c:pt>
                <c:pt idx="3">
                  <c:v>2018 (P)</c:v>
                </c:pt>
                <c:pt idx="4">
                  <c:v>2019 (P)</c:v>
                </c:pt>
              </c:strCache>
            </c:strRef>
          </c:cat>
          <c:val>
            <c:numRef>
              <c:f>'2015'!$B$8:$F$8</c:f>
              <c:numCache>
                <c:formatCode>_("$"* #,##0_);_("$"* \(#,##0\);_("$"* "-"??_);_(@_)</c:formatCode>
                <c:ptCount val="5"/>
                <c:pt idx="0">
                  <c:v>295000</c:v>
                </c:pt>
                <c:pt idx="1">
                  <c:v>391000</c:v>
                </c:pt>
                <c:pt idx="2">
                  <c:v>457000</c:v>
                </c:pt>
                <c:pt idx="3">
                  <c:v>490000</c:v>
                </c:pt>
                <c:pt idx="4">
                  <c:v>710000</c:v>
                </c:pt>
              </c:numCache>
            </c:numRef>
          </c:val>
          <c:extLst xmlns:c16r2="http://schemas.microsoft.com/office/drawing/2015/06/chart">
            <c:ext xmlns:c16="http://schemas.microsoft.com/office/drawing/2014/chart" uri="{C3380CC4-5D6E-409C-BE32-E72D297353CC}">
              <c16:uniqueId val="{00000000-FD93-492D-B675-C5B1F0A8D68F}"/>
            </c:ext>
          </c:extLst>
        </c:ser>
        <c:ser>
          <c:idx val="1"/>
          <c:order val="1"/>
          <c:tx>
            <c:strRef>
              <c:f>'2015'!#REF!</c:f>
              <c:strCache>
                <c:ptCount val="1"/>
                <c:pt idx="0">
                  <c:v>#REF!</c:v>
                </c:pt>
              </c:strCache>
            </c:strRef>
          </c:tx>
          <c:spPr>
            <a:solidFill>
              <a:schemeClr val="accent2"/>
            </a:solidFill>
            <a:ln>
              <a:noFill/>
            </a:ln>
            <a:effectLst/>
          </c:spPr>
          <c:invertIfNegative val="0"/>
          <c:cat>
            <c:strRef>
              <c:f>'2015'!$B$6:$F$6</c:f>
              <c:strCache>
                <c:ptCount val="5"/>
                <c:pt idx="0">
                  <c:v>2015</c:v>
                </c:pt>
                <c:pt idx="1">
                  <c:v>2016</c:v>
                </c:pt>
                <c:pt idx="2">
                  <c:v>2017</c:v>
                </c:pt>
                <c:pt idx="3">
                  <c:v>2018 (P)</c:v>
                </c:pt>
                <c:pt idx="4">
                  <c:v>2019 (P)</c:v>
                </c:pt>
              </c:strCache>
            </c:strRef>
          </c:cat>
          <c:val>
            <c:numRef>
              <c:f>'2015'!#REF!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FD93-492D-B675-C5B1F0A8D68F}"/>
            </c:ext>
          </c:extLst>
        </c:ser>
        <c:ser>
          <c:idx val="3"/>
          <c:order val="2"/>
          <c:tx>
            <c:strRef>
              <c:f>'2015'!$A$9</c:f>
              <c:strCache>
                <c:ptCount val="1"/>
                <c:pt idx="0">
                  <c:v>Corporations </c:v>
                </c:pt>
              </c:strCache>
            </c:strRef>
          </c:tx>
          <c:spPr>
            <a:solidFill>
              <a:schemeClr val="accent4"/>
            </a:solidFill>
            <a:ln>
              <a:noFill/>
            </a:ln>
            <a:effectLst/>
          </c:spPr>
          <c:invertIfNegative val="0"/>
          <c:cat>
            <c:strRef>
              <c:f>'2015'!$B$6:$F$6</c:f>
              <c:strCache>
                <c:ptCount val="5"/>
                <c:pt idx="0">
                  <c:v>2015</c:v>
                </c:pt>
                <c:pt idx="1">
                  <c:v>2016</c:v>
                </c:pt>
                <c:pt idx="2">
                  <c:v>2017</c:v>
                </c:pt>
                <c:pt idx="3">
                  <c:v>2018 (P)</c:v>
                </c:pt>
                <c:pt idx="4">
                  <c:v>2019 (P)</c:v>
                </c:pt>
              </c:strCache>
            </c:strRef>
          </c:cat>
          <c:val>
            <c:numRef>
              <c:f>'2015'!$B$9:$F$9</c:f>
              <c:numCache>
                <c:formatCode>_("$"* #,##0_);_("$"* \(#,##0\);_("$"* "-"??_);_(@_)</c:formatCode>
                <c:ptCount val="5"/>
                <c:pt idx="0">
                  <c:v>15500</c:v>
                </c:pt>
                <c:pt idx="1">
                  <c:v>70000</c:v>
                </c:pt>
                <c:pt idx="2">
                  <c:v>78000</c:v>
                </c:pt>
                <c:pt idx="3">
                  <c:v>110000</c:v>
                </c:pt>
                <c:pt idx="4">
                  <c:v>290000</c:v>
                </c:pt>
              </c:numCache>
            </c:numRef>
          </c:val>
          <c:extLst xmlns:c16r2="http://schemas.microsoft.com/office/drawing/2015/06/chart">
            <c:ext xmlns:c16="http://schemas.microsoft.com/office/drawing/2014/chart" uri="{C3380CC4-5D6E-409C-BE32-E72D297353CC}">
              <c16:uniqueId val="{00000002-FD93-492D-B675-C5B1F0A8D68F}"/>
            </c:ext>
          </c:extLst>
        </c:ser>
        <c:ser>
          <c:idx val="4"/>
          <c:order val="3"/>
          <c:tx>
            <c:strRef>
              <c:f>'2015'!$A$10</c:f>
              <c:strCache>
                <c:ptCount val="1"/>
                <c:pt idx="0">
                  <c:v>Individuals </c:v>
                </c:pt>
              </c:strCache>
            </c:strRef>
          </c:tx>
          <c:spPr>
            <a:solidFill>
              <a:schemeClr val="accent5"/>
            </a:solidFill>
            <a:ln>
              <a:noFill/>
            </a:ln>
            <a:effectLst/>
          </c:spPr>
          <c:invertIfNegative val="0"/>
          <c:cat>
            <c:strRef>
              <c:f>'2015'!$B$6:$F$6</c:f>
              <c:strCache>
                <c:ptCount val="5"/>
                <c:pt idx="0">
                  <c:v>2015</c:v>
                </c:pt>
                <c:pt idx="1">
                  <c:v>2016</c:v>
                </c:pt>
                <c:pt idx="2">
                  <c:v>2017</c:v>
                </c:pt>
                <c:pt idx="3">
                  <c:v>2018 (P)</c:v>
                </c:pt>
                <c:pt idx="4">
                  <c:v>2019 (P)</c:v>
                </c:pt>
              </c:strCache>
            </c:strRef>
          </c:cat>
          <c:val>
            <c:numRef>
              <c:f>'2015'!$B$10:$F$10</c:f>
              <c:numCache>
                <c:formatCode>_("$"* #,##0_);_("$"* \(#,##0\);_("$"* "-"??_);_(@_)</c:formatCode>
                <c:ptCount val="5"/>
                <c:pt idx="0">
                  <c:v>11000</c:v>
                </c:pt>
                <c:pt idx="1">
                  <c:v>82000</c:v>
                </c:pt>
                <c:pt idx="2">
                  <c:v>82995</c:v>
                </c:pt>
                <c:pt idx="3">
                  <c:v>100000</c:v>
                </c:pt>
                <c:pt idx="4">
                  <c:v>300000</c:v>
                </c:pt>
              </c:numCache>
            </c:numRef>
          </c:val>
          <c:extLst xmlns:c16r2="http://schemas.microsoft.com/office/drawing/2015/06/chart">
            <c:ext xmlns:c16="http://schemas.microsoft.com/office/drawing/2014/chart" uri="{C3380CC4-5D6E-409C-BE32-E72D297353CC}">
              <c16:uniqueId val="{00000003-FD93-492D-B675-C5B1F0A8D68F}"/>
            </c:ext>
          </c:extLst>
        </c:ser>
        <c:ser>
          <c:idx val="9"/>
          <c:order val="4"/>
          <c:tx>
            <c:strRef>
              <c:f>'2015'!#REF!</c:f>
              <c:strCache>
                <c:ptCount val="1"/>
                <c:pt idx="0">
                  <c:v>#REF!</c:v>
                </c:pt>
              </c:strCache>
            </c:strRef>
          </c:tx>
          <c:spPr>
            <a:solidFill>
              <a:schemeClr val="accent4">
                <a:lumMod val="60000"/>
              </a:schemeClr>
            </a:solidFill>
            <a:ln>
              <a:noFill/>
            </a:ln>
            <a:effectLst/>
          </c:spPr>
          <c:invertIfNegative val="0"/>
          <c:val>
            <c:numRef>
              <c:f>'2015'!#REF!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FD93-492D-B675-C5B1F0A8D68F}"/>
            </c:ext>
          </c:extLst>
        </c:ser>
        <c:dLbls>
          <c:showLegendKey val="0"/>
          <c:showVal val="0"/>
          <c:showCatName val="0"/>
          <c:showSerName val="0"/>
          <c:showPercent val="0"/>
          <c:showBubbleSize val="0"/>
        </c:dLbls>
        <c:gapWidth val="150"/>
        <c:overlap val="100"/>
        <c:axId val="48447488"/>
        <c:axId val="48449024"/>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'2014'!#REF!</c15:sqref>
                        </c15:formulaRef>
                      </c:ext>
                    </c:extLst>
                    <c:strCache>
                      <c:ptCount val="1"/>
                      <c:pt idx="0">
                        <c:v>#REF!</c:v>
                      </c:pt>
                    </c:strCache>
                  </c:strRef>
                </c:tx>
                <c:spPr>
                  <a:solidFill>
                    <a:schemeClr val="accent3"/>
                  </a:solidFill>
                  <a:ln>
                    <a:noFill/>
                  </a:ln>
                  <a:effectLst/>
                </c:spPr>
                <c:invertIfNegative val="0"/>
                <c:cat>
                  <c:strRef>
                    <c:extLst xmlns:c16r2="http://schemas.microsoft.com/office/drawing/2015/06/chart">
                      <c:ext uri="{02D57815-91ED-43cb-92C2-25804820EDAC}">
                        <c15:formulaRef>
                          <c15:sqref>'2015'!$B$6:$F$6</c15:sqref>
                        </c15:formulaRef>
                      </c:ext>
                    </c:extLst>
                    <c:strCache>
                      <c:ptCount val="5"/>
                      <c:pt idx="0">
                        <c:v>2015</c:v>
                      </c:pt>
                      <c:pt idx="1">
                        <c:v>2016</c:v>
                      </c:pt>
                      <c:pt idx="2">
                        <c:v>2017</c:v>
                      </c:pt>
                      <c:pt idx="3">
                        <c:v>2018 (P)</c:v>
                      </c:pt>
                      <c:pt idx="4">
                        <c:v>2019 (P)</c:v>
                      </c:pt>
                    </c:strCache>
                  </c:strRef>
                </c:cat>
                <c:val>
                  <c:numRef>
                    <c:extLst xmlns:c16r2="http://schemas.microsoft.com/office/drawing/2015/06/chart">
                      <c:ext uri="{02D57815-91ED-43cb-92C2-25804820EDAC}">
                        <c15:formulaRef>
                          <c15:sqref>'2014'!#REF!</c15:sqref>
                        </c15:formulaRef>
                      </c:ext>
                    </c:extLst>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5AA6-4B32-8F19-A824DBF2CF8E}"/>
                  </c:ext>
                </c:extLst>
              </c15:ser>
            </c15:filteredBarSeries>
            <c15:filteredBar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'2014'!#REF!</c15:sqref>
                        </c15:formulaRef>
                      </c:ext>
                    </c:extLst>
                    <c:strCache>
                      <c:ptCount val="1"/>
                      <c:pt idx="0">
                        <c:v>#REF!</c:v>
                      </c:pt>
                    </c:strCache>
                  </c:strRef>
                </c:tx>
                <c:spPr>
                  <a:solidFill>
                    <a:schemeClr val="accent6"/>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'2015'!$B$6:$F$6</c15:sqref>
                        </c15:formulaRef>
                      </c:ext>
                    </c:extLst>
                    <c:strCache>
                      <c:ptCount val="5"/>
                      <c:pt idx="0">
                        <c:v>2015</c:v>
                      </c:pt>
                      <c:pt idx="1">
                        <c:v>2016</c:v>
                      </c:pt>
                      <c:pt idx="2">
                        <c:v>2017</c:v>
                      </c:pt>
                      <c:pt idx="3">
                        <c:v>2018 (P)</c:v>
                      </c:pt>
                      <c:pt idx="4">
                        <c:v>2019 (P)</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'2014'!#REF!</c15:sqref>
                        </c15:formulaRef>
                      </c:ext>
                    </c:extLst>
                    <c:numCache>
                      <c:formatCode>General</c:formatCode>
                      <c:ptCount val="1"/>
                      <c:pt idx="0">
                        <c:v>1</c:v>
                      </c:pt>
                    </c:numCache>
                  </c:numRef>
                </c:val>
                <c:extLst xmlns:c16r2="http://schemas.microsoft.com/office/drawing/2015/06/chart" xmlns:c15="http://schemas.microsoft.com/office/drawing/2012/chart">
                  <c:ext xmlns:c16="http://schemas.microsoft.com/office/drawing/2014/chart" uri="{C3380CC4-5D6E-409C-BE32-E72D297353CC}">
                    <c16:uniqueId val="{00000001-5AA6-4B32-8F19-A824DBF2CF8E}"/>
                  </c:ext>
                </c:extLst>
              </c15:ser>
            </c15:filteredBarSeries>
            <c15:filteredBa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'2015'!$A$13</c15:sqref>
                        </c15:formulaRef>
                      </c:ext>
                    </c:extLst>
                    <c:strCache>
                      <c:ptCount val="1"/>
                    </c:strCache>
                  </c:strRef>
                </c:tx>
                <c:spPr>
                  <a:solidFill>
                    <a:schemeClr val="accent1">
                      <a:lumMod val="60000"/>
                    </a:schemeClr>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'2015'!$B$6:$F$6</c15:sqref>
                        </c15:formulaRef>
                      </c:ext>
                    </c:extLst>
                    <c:strCache>
                      <c:ptCount val="5"/>
                      <c:pt idx="0">
                        <c:v>2015</c:v>
                      </c:pt>
                      <c:pt idx="1">
                        <c:v>2016</c:v>
                      </c:pt>
                      <c:pt idx="2">
                        <c:v>2017</c:v>
                      </c:pt>
                      <c:pt idx="3">
                        <c:v>2018 (P)</c:v>
                      </c:pt>
                      <c:pt idx="4">
                        <c:v>2019 (P)</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'2015'!$B$13:$F$13</c15:sqref>
                        </c15:formulaRef>
                      </c:ext>
                    </c:extLst>
                    <c:numCache>
                      <c:formatCode>General</c:formatCode>
                      <c:ptCount val="5"/>
                    </c:numCache>
                  </c:numRef>
                </c:val>
                <c:extLst xmlns:c16r2="http://schemas.microsoft.com/office/drawing/2015/06/chart" xmlns:c15="http://schemas.microsoft.com/office/drawing/2012/chart">
                  <c:ext xmlns:c16="http://schemas.microsoft.com/office/drawing/2014/chart" uri="{C3380CC4-5D6E-409C-BE32-E72D297353CC}">
                    <c16:uniqueId val="{00000002-5AA6-4B32-8F19-A824DBF2CF8E}"/>
                  </c:ext>
                </c:extLst>
              </c15:ser>
            </c15:filteredBarSeries>
            <c15:filteredBar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'2014'!#REF!</c15:sqref>
                        </c15:formulaRef>
                      </c:ext>
                    </c:extLst>
                    <c:strCache>
                      <c:ptCount val="1"/>
                      <c:pt idx="0">
                        <c:v>#REF!</c:v>
                      </c:pt>
                    </c:strCache>
                  </c:strRef>
                </c:tx>
                <c:spPr>
                  <a:solidFill>
                    <a:schemeClr val="accent2">
                      <a:lumMod val="60000"/>
                    </a:schemeClr>
                  </a:solidFill>
                  <a:ln>
                    <a:noFill/>
                  </a:ln>
                  <a:effectLst/>
                </c:spPr>
                <c:invertIfNegative val="0"/>
                <c:val>
                  <c:numRef>
                    <c:extLst xmlns:c16r2="http://schemas.microsoft.com/office/drawing/2015/06/chart" xmlns:c15="http://schemas.microsoft.com/office/drawing/2012/chart">
                      <c:ext xmlns:c15="http://schemas.microsoft.com/office/drawing/2012/chart" uri="{02D57815-91ED-43cb-92C2-25804820EDAC}">
                        <c15:formulaRef>
                          <c15:sqref>'2014'!#REF!</c15:sqref>
                        </c15:formulaRef>
                      </c:ext>
                    </c:extLst>
                    <c:numCache>
                      <c:formatCode>General</c:formatCode>
                      <c:ptCount val="1"/>
                      <c:pt idx="0">
                        <c:v>1</c:v>
                      </c:pt>
                    </c:numCache>
                  </c:numRef>
                </c:val>
                <c:extLst xmlns:c16r2="http://schemas.microsoft.com/office/drawing/2015/06/chart" xmlns:c15="http://schemas.microsoft.com/office/drawing/2012/chart">
                  <c:ext xmlns:c16="http://schemas.microsoft.com/office/drawing/2014/chart" uri="{C3380CC4-5D6E-409C-BE32-E72D297353CC}">
                    <c16:uniqueId val="{00000003-5AA6-4B32-8F19-A824DBF2CF8E}"/>
                  </c:ext>
                </c:extLst>
              </c15:ser>
            </c15:filteredBarSeries>
            <c15:filteredBar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'2015'!$B$11:$F$11</c15:sqref>
                        </c15:formulaRef>
                      </c:ext>
                    </c:extLst>
                    <c:strCache>
                      <c:ptCount val="5"/>
                      <c:pt idx="0">
                        <c:v> 321,500 </c:v>
                      </c:pt>
                      <c:pt idx="1">
                        <c:v> $543,000 </c:v>
                      </c:pt>
                      <c:pt idx="2">
                        <c:v> $558,000 </c:v>
                      </c:pt>
                      <c:pt idx="3">
                        <c:v> $700,000 </c:v>
                      </c:pt>
                      <c:pt idx="4">
                        <c:v> $1,300,000 </c:v>
                      </c:pt>
                    </c:strCache>
                  </c:strRef>
                </c:tx>
                <c:spPr>
                  <a:solidFill>
                    <a:schemeClr val="accent3">
                      <a:lumMod val="60000"/>
                    </a:schemeClr>
                  </a:solidFill>
                  <a:ln>
                    <a:noFill/>
                  </a:ln>
                  <a:effectLst/>
                </c:spPr>
                <c:invertIfNegative val="0"/>
                <c:val>
                  <c:numLit>
                    <c:formatCode>General</c:formatCode>
                    <c:ptCount val="1"/>
                    <c:pt idx="0">
                      <c:v>1</c:v>
                    </c:pt>
                  </c:numLit>
                </c:val>
                <c:extLst xmlns:c16r2="http://schemas.microsoft.com/office/drawing/2015/06/chart" xmlns:c15="http://schemas.microsoft.com/office/drawing/2012/chart">
                  <c:ext xmlns:c16="http://schemas.microsoft.com/office/drawing/2014/chart" uri="{C3380CC4-5D6E-409C-BE32-E72D297353CC}">
                    <c16:uniqueId val="{00000004-5AA6-4B32-8F19-A824DBF2CF8E}"/>
                  </c:ext>
                </c:extLst>
              </c15:ser>
            </c15:filteredBarSeries>
          </c:ext>
        </c:extLst>
      </c:barChart>
      <c:catAx>
        <c:axId val="48447488"/>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mn-lt"/>
                <a:ea typeface="+mn-ea"/>
                <a:cs typeface="+mn-cs"/>
              </a:defRPr>
            </a:pPr>
            <a:endParaRPr lang="en-US"/>
          </a:p>
        </c:txPr>
        <c:crossAx val="48449024"/>
        <c:crossesAt val="0"/>
        <c:auto val="0"/>
        <c:lblAlgn val="ctr"/>
        <c:lblOffset val="100"/>
        <c:noMultiLvlLbl val="0"/>
      </c:catAx>
      <c:valAx>
        <c:axId val="484490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8447488"/>
        <c:crosses val="autoZero"/>
        <c:crossBetween val="between"/>
      </c:valAx>
      <c:spPr>
        <a:noFill/>
        <a:ln w="25400">
          <a:noFill/>
        </a:ln>
        <a:effectLst/>
      </c:spPr>
    </c:plotArea>
    <c:legend>
      <c:legendPos val="r"/>
      <c:legendEntry>
        <c:idx val="0"/>
        <c:delete val="1"/>
      </c:legendEntry>
      <c:legendEntry>
        <c:idx val="3"/>
        <c:delete val="1"/>
      </c:legendEntry>
      <c:layout>
        <c:manualLayout>
          <c:xMode val="edge"/>
          <c:yMode val="edge"/>
          <c:x val="0.65612456245750395"/>
          <c:y val="6.7877360918120494E-2"/>
          <c:w val="0.33841186996623102"/>
          <c:h val="0.903527867840049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0.15141</cdr:x>
      <cdr:y>0.03858</cdr:y>
    </cdr:from>
    <cdr:to>
      <cdr:x>0.15421</cdr:x>
      <cdr:y>0.83573</cdr:y>
    </cdr:to>
    <cdr:cxnSp macro="">
      <cdr:nvCxnSpPr>
        <cdr:cNvPr id="3" name="Straight Connector 2"/>
        <cdr:cNvCxnSpPr/>
      </cdr:nvCxnSpPr>
      <cdr:spPr>
        <a:xfrm xmlns:a="http://schemas.openxmlformats.org/drawingml/2006/main" flipH="1">
          <a:off x="679775" y="123480"/>
          <a:ext cx="12590" cy="2551176"/>
        </a:xfrm>
        <a:prstGeom xmlns:a="http://schemas.openxmlformats.org/drawingml/2006/main" prst="line">
          <a:avLst/>
        </a:prstGeom>
        <a:ln xmlns:a="http://schemas.openxmlformats.org/drawingml/2006/main" w="12700">
          <a:solidFill>
            <a:schemeClr val="bg1">
              <a:lumMod val="85000"/>
            </a:schemeClr>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011" cy="462349"/>
          </a:xfrm>
          <a:prstGeom prst="rect">
            <a:avLst/>
          </a:prstGeom>
        </p:spPr>
        <p:txBody>
          <a:bodyPr vert="horz" lIns="89708" tIns="44854" rIns="89708" bIns="44854" rtlCol="0"/>
          <a:lstStyle>
            <a:lvl1pPr algn="l">
              <a:defRPr sz="1200"/>
            </a:lvl1pPr>
          </a:lstStyle>
          <a:p>
            <a:endParaRPr lang="en-US"/>
          </a:p>
        </p:txBody>
      </p:sp>
      <p:sp>
        <p:nvSpPr>
          <p:cNvPr id="3" name="Date Placeholder 2"/>
          <p:cNvSpPr>
            <a:spLocks noGrp="1"/>
          </p:cNvSpPr>
          <p:nvPr>
            <p:ph type="dt" idx="1"/>
          </p:nvPr>
        </p:nvSpPr>
        <p:spPr>
          <a:xfrm>
            <a:off x="3936505" y="1"/>
            <a:ext cx="3012011" cy="462349"/>
          </a:xfrm>
          <a:prstGeom prst="rect">
            <a:avLst/>
          </a:prstGeom>
        </p:spPr>
        <p:txBody>
          <a:bodyPr vert="horz" lIns="89708" tIns="44854" rIns="89708" bIns="44854" rtlCol="0"/>
          <a:lstStyle>
            <a:lvl1pPr algn="r">
              <a:defRPr sz="1200"/>
            </a:lvl1pPr>
          </a:lstStyle>
          <a:p>
            <a:fld id="{A592C7C3-C376-4B48-8F9E-98C6AC4337F7}" type="datetimeFigureOut">
              <a:rPr lang="en-US" smtClean="0"/>
              <a:pPr/>
              <a:t>4/20/2017</a:t>
            </a:fld>
            <a:endParaRPr lang="en-US"/>
          </a:p>
        </p:txBody>
      </p:sp>
      <p:sp>
        <p:nvSpPr>
          <p:cNvPr id="4" name="Slide Image Placeholder 3"/>
          <p:cNvSpPr>
            <a:spLocks noGrp="1" noRot="1" noChangeAspect="1"/>
          </p:cNvSpPr>
          <p:nvPr>
            <p:ph type="sldImg" idx="2"/>
          </p:nvPr>
        </p:nvSpPr>
        <p:spPr>
          <a:xfrm>
            <a:off x="2136775" y="692150"/>
            <a:ext cx="2676525" cy="3463925"/>
          </a:xfrm>
          <a:prstGeom prst="rect">
            <a:avLst/>
          </a:prstGeom>
          <a:noFill/>
          <a:ln w="12700">
            <a:solidFill>
              <a:prstClr val="black"/>
            </a:solidFill>
          </a:ln>
        </p:spPr>
        <p:txBody>
          <a:bodyPr vert="horz" lIns="89708" tIns="44854" rIns="89708" bIns="44854" rtlCol="0" anchor="ctr"/>
          <a:lstStyle/>
          <a:p>
            <a:endParaRPr lang="en-US"/>
          </a:p>
        </p:txBody>
      </p:sp>
      <p:sp>
        <p:nvSpPr>
          <p:cNvPr id="5" name="Notes Placeholder 4"/>
          <p:cNvSpPr>
            <a:spLocks noGrp="1"/>
          </p:cNvSpPr>
          <p:nvPr>
            <p:ph type="body" sz="quarter" idx="3"/>
          </p:nvPr>
        </p:nvSpPr>
        <p:spPr>
          <a:xfrm>
            <a:off x="695321" y="4386864"/>
            <a:ext cx="5559436" cy="4156467"/>
          </a:xfrm>
          <a:prstGeom prst="rect">
            <a:avLst/>
          </a:prstGeom>
        </p:spPr>
        <p:txBody>
          <a:bodyPr vert="horz" lIns="89708" tIns="44854" rIns="89708" bIns="448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170"/>
            <a:ext cx="3012011" cy="462349"/>
          </a:xfrm>
          <a:prstGeom prst="rect">
            <a:avLst/>
          </a:prstGeom>
        </p:spPr>
        <p:txBody>
          <a:bodyPr vert="horz" lIns="89708" tIns="44854" rIns="89708" bIns="44854" rtlCol="0" anchor="b"/>
          <a:lstStyle>
            <a:lvl1pPr algn="l">
              <a:defRPr sz="1200"/>
            </a:lvl1pPr>
          </a:lstStyle>
          <a:p>
            <a:endParaRPr lang="en-US"/>
          </a:p>
        </p:txBody>
      </p:sp>
      <p:sp>
        <p:nvSpPr>
          <p:cNvPr id="7" name="Slide Number Placeholder 6"/>
          <p:cNvSpPr>
            <a:spLocks noGrp="1"/>
          </p:cNvSpPr>
          <p:nvPr>
            <p:ph type="sldNum" sz="quarter" idx="5"/>
          </p:nvPr>
        </p:nvSpPr>
        <p:spPr>
          <a:xfrm>
            <a:off x="3936505" y="8772170"/>
            <a:ext cx="3012011" cy="462349"/>
          </a:xfrm>
          <a:prstGeom prst="rect">
            <a:avLst/>
          </a:prstGeom>
        </p:spPr>
        <p:txBody>
          <a:bodyPr vert="horz" lIns="89708" tIns="44854" rIns="89708" bIns="44854" rtlCol="0" anchor="b"/>
          <a:lstStyle>
            <a:lvl1pPr algn="r">
              <a:defRPr sz="1200"/>
            </a:lvl1pPr>
          </a:lstStyle>
          <a:p>
            <a:fld id="{859B9D80-9C3F-1945-A5EB-7DBDAD7A94A0}" type="slidenum">
              <a:rPr lang="en-US" smtClean="0"/>
              <a:pPr/>
              <a:t>‹#›</a:t>
            </a:fld>
            <a:endParaRPr lang="en-US"/>
          </a:p>
        </p:txBody>
      </p:sp>
    </p:spTree>
    <p:extLst>
      <p:ext uri="{BB962C8B-B14F-4D97-AF65-F5344CB8AC3E}">
        <p14:creationId xmlns:p14="http://schemas.microsoft.com/office/powerpoint/2010/main" val="811226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3759">
              <a:defRPr/>
            </a:pPr>
            <a:r>
              <a:rPr lang="en-US" dirty="0">
                <a:solidFill>
                  <a:srgbClr val="873299"/>
                </a:solidFill>
              </a:rPr>
              <a:t>With its streamlined process and expert training model for volunteers and community partners, deep collaborations and extensive networks, the PC model can . </a:t>
            </a:r>
            <a:endParaRPr lang="en-US" dirty="0">
              <a:solidFill>
                <a:srgbClr val="873299"/>
              </a:solidFill>
              <a:cs typeface="Calibri"/>
            </a:endParaRPr>
          </a:p>
          <a:p>
            <a:endParaRPr lang="en-US" dirty="0"/>
          </a:p>
        </p:txBody>
      </p:sp>
      <p:sp>
        <p:nvSpPr>
          <p:cNvPr id="4" name="Slide Number Placeholder 3"/>
          <p:cNvSpPr>
            <a:spLocks noGrp="1"/>
          </p:cNvSpPr>
          <p:nvPr>
            <p:ph type="sldNum" sz="quarter" idx="10"/>
          </p:nvPr>
        </p:nvSpPr>
        <p:spPr/>
        <p:txBody>
          <a:bodyPr/>
          <a:lstStyle/>
          <a:p>
            <a:fld id="{859B9D80-9C3F-1945-A5EB-7DBDAD7A94A0}" type="slidenum">
              <a:rPr lang="en-US" smtClean="0"/>
              <a:pPr/>
              <a:t>1</a:t>
            </a:fld>
            <a:endParaRPr lang="en-US"/>
          </a:p>
        </p:txBody>
      </p:sp>
    </p:spTree>
    <p:extLst>
      <p:ext uri="{BB962C8B-B14F-4D97-AF65-F5344CB8AC3E}">
        <p14:creationId xmlns:p14="http://schemas.microsoft.com/office/powerpoint/2010/main" val="266313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B9D80-9C3F-1945-A5EB-7DBDAD7A94A0}" type="slidenum">
              <a:rPr lang="en-US" smtClean="0"/>
              <a:pPr/>
              <a:t>2</a:t>
            </a:fld>
            <a:endParaRPr lang="en-US"/>
          </a:p>
        </p:txBody>
      </p:sp>
    </p:spTree>
    <p:extLst>
      <p:ext uri="{BB962C8B-B14F-4D97-AF65-F5344CB8AC3E}">
        <p14:creationId xmlns:p14="http://schemas.microsoft.com/office/powerpoint/2010/main" val="280491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B9D80-9C3F-1945-A5EB-7DBDAD7A94A0}" type="slidenum">
              <a:rPr lang="en-US" smtClean="0"/>
              <a:pPr/>
              <a:t>3</a:t>
            </a:fld>
            <a:endParaRPr lang="en-US"/>
          </a:p>
        </p:txBody>
      </p:sp>
    </p:spTree>
    <p:extLst>
      <p:ext uri="{BB962C8B-B14F-4D97-AF65-F5344CB8AC3E}">
        <p14:creationId xmlns:p14="http://schemas.microsoft.com/office/powerpoint/2010/main" val="288026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B9D80-9C3F-1945-A5EB-7DBDAD7A94A0}" type="slidenum">
              <a:rPr lang="en-US" smtClean="0"/>
              <a:pPr/>
              <a:t>4</a:t>
            </a:fld>
            <a:endParaRPr lang="en-US"/>
          </a:p>
        </p:txBody>
      </p:sp>
    </p:spTree>
    <p:extLst>
      <p:ext uri="{BB962C8B-B14F-4D97-AF65-F5344CB8AC3E}">
        <p14:creationId xmlns:p14="http://schemas.microsoft.com/office/powerpoint/2010/main" val="409738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5" name="Footer Placeholder 4"/>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351355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88620" y="2346961"/>
            <a:ext cx="6995160" cy="66380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5" name="Footer Placeholder 4"/>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1568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5" name="Footer Placeholder 4"/>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415984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8620" y="2346961"/>
            <a:ext cx="6995160" cy="66380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5" name="Footer Placeholder 4"/>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229430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5" name="Footer Placeholder 4"/>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6" name="Slide Number Placeholder 5"/>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404955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6" name="Footer Placeholder 5"/>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325781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8" name="Footer Placeholder 7"/>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9" name="Slide Number Placeholder 8"/>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331290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4" name="Footer Placeholder 3"/>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5" name="Slide Number Placeholder 4"/>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37078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3" name="Footer Placeholder 2"/>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4" name="Slide Number Placeholder 3"/>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271965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6" name="Footer Placeholder 5"/>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11877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5" y="7872096"/>
            <a:ext cx="4663440" cy="11804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20" y="9322647"/>
            <a:ext cx="1813560" cy="535517"/>
          </a:xfrm>
          <a:prstGeom prst="rect">
            <a:avLst/>
          </a:prstGeom>
        </p:spPr>
        <p:txBody>
          <a:bodyPr/>
          <a:lstStyle/>
          <a:p>
            <a:fld id="{55BDB06F-5975-DE45-925F-D56FF9B907EA}" type="datetimeFigureOut">
              <a:rPr lang="en-US" smtClean="0"/>
              <a:pPr/>
              <a:t>4/20/2017</a:t>
            </a:fld>
            <a:endParaRPr lang="en-US" dirty="0"/>
          </a:p>
        </p:txBody>
      </p:sp>
      <p:sp>
        <p:nvSpPr>
          <p:cNvPr id="6" name="Footer Placeholder 5"/>
          <p:cNvSpPr>
            <a:spLocks noGrp="1"/>
          </p:cNvSpPr>
          <p:nvPr>
            <p:ph type="ftr" sz="quarter" idx="11"/>
          </p:nvPr>
        </p:nvSpPr>
        <p:spPr>
          <a:xfrm>
            <a:off x="2655570" y="9322647"/>
            <a:ext cx="2461260" cy="535517"/>
          </a:xfrm>
          <a:prstGeom prst="rect">
            <a:avLst/>
          </a:prstGeom>
        </p:spPr>
        <p:txBody>
          <a:bodyPr/>
          <a:lstStyle/>
          <a:p>
            <a:endParaRPr lang="en-US" dirty="0"/>
          </a:p>
        </p:txBody>
      </p:sp>
      <p:sp>
        <p:nvSpPr>
          <p:cNvPr id="7" name="Slide Number Placeholder 6"/>
          <p:cNvSpPr>
            <a:spLocks noGrp="1"/>
          </p:cNvSpPr>
          <p:nvPr>
            <p:ph type="sldNum" sz="quarter" idx="12"/>
          </p:nvPr>
        </p:nvSpPr>
        <p:spPr>
          <a:xfrm>
            <a:off x="5570220" y="9322647"/>
            <a:ext cx="1813560" cy="535517"/>
          </a:xfrm>
          <a:prstGeom prst="rect">
            <a:avLst/>
          </a:prstGeom>
        </p:spPr>
        <p:txBody>
          <a:bodyPr/>
          <a:lstStyle/>
          <a:p>
            <a:fld id="{8A8E5B1D-B4FF-9F44-B876-027CB40DA37F}" type="slidenum">
              <a:rPr lang="en-US" smtClean="0"/>
              <a:pPr/>
              <a:t>‹#›</a:t>
            </a:fld>
            <a:endParaRPr lang="en-US" dirty="0"/>
          </a:p>
        </p:txBody>
      </p:sp>
    </p:spTree>
    <p:extLst>
      <p:ext uri="{BB962C8B-B14F-4D97-AF65-F5344CB8AC3E}">
        <p14:creationId xmlns:p14="http://schemas.microsoft.com/office/powerpoint/2010/main" val="107566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7" name="TextBox 6"/>
          <p:cNvSpPr txBox="1"/>
          <p:nvPr userDrawn="1"/>
        </p:nvSpPr>
        <p:spPr>
          <a:xfrm>
            <a:off x="5452538" y="9575811"/>
            <a:ext cx="1937233" cy="215444"/>
          </a:xfrm>
          <a:prstGeom prst="rect">
            <a:avLst/>
          </a:prstGeom>
          <a:noFill/>
        </p:spPr>
        <p:txBody>
          <a:bodyPr wrap="square" rtlCol="0">
            <a:spAutoFit/>
          </a:bodyPr>
          <a:lstStyle/>
          <a:p>
            <a:pPr algn="r"/>
            <a:r>
              <a:rPr lang="en-US" sz="800" b="1" cap="all" dirty="0">
                <a:solidFill>
                  <a:srgbClr val="918C12"/>
                </a:solidFill>
              </a:rPr>
              <a:t>Social impact Investment Guide | </a:t>
            </a:r>
            <a:fld id="{9A28E8FD-BDB5-8943-9A90-6E03F2953400}" type="slidenum">
              <a:rPr lang="en-US" sz="800" b="1" cap="all" smtClean="0">
                <a:solidFill>
                  <a:srgbClr val="918C12"/>
                </a:solidFill>
              </a:rPr>
              <a:pPr algn="r"/>
              <a:t>‹#›</a:t>
            </a:fld>
            <a:endParaRPr lang="en-US" sz="800" b="1" cap="all" dirty="0">
              <a:solidFill>
                <a:srgbClr val="918C12"/>
              </a:solidFill>
            </a:endParaRPr>
          </a:p>
        </p:txBody>
      </p:sp>
      <p:pic>
        <p:nvPicPr>
          <p:cNvPr id="8" name="Picture 7" descr="150127_SIF_prospects_template_phase4_full_footer.jpg"/>
          <p:cNvPicPr>
            <a:picLocks noChangeAspect="1"/>
          </p:cNvPicPr>
          <p:nvPr userDrawn="1"/>
        </p:nvPicPr>
        <p:blipFill rotWithShape="1">
          <a:blip r:embed="rId13">
            <a:extLst>
              <a:ext uri="{28A0092B-C50C-407E-A947-70E740481C1C}">
                <a14:useLocalDpi xmlns:a14="http://schemas.microsoft.com/office/drawing/2010/main" val="0"/>
              </a:ext>
            </a:extLst>
          </a:blip>
          <a:srcRect r="71634" b="55018"/>
          <a:stretch/>
        </p:blipFill>
        <p:spPr>
          <a:xfrm>
            <a:off x="0" y="9513086"/>
            <a:ext cx="2204720" cy="316714"/>
          </a:xfrm>
          <a:prstGeom prst="rect">
            <a:avLst/>
          </a:prstGeom>
        </p:spPr>
      </p:pic>
      <p:cxnSp>
        <p:nvCxnSpPr>
          <p:cNvPr id="9" name="Straight Connector 8"/>
          <p:cNvCxnSpPr/>
          <p:nvPr userDrawn="1"/>
        </p:nvCxnSpPr>
        <p:spPr>
          <a:xfrm>
            <a:off x="465667" y="9516545"/>
            <a:ext cx="6841066" cy="0"/>
          </a:xfrm>
          <a:prstGeom prst="line">
            <a:avLst/>
          </a:prstGeom>
          <a:ln w="12700">
            <a:solidFill>
              <a:srgbClr val="DBD9D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60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0128_SIF_prospects_template_phase4_full_hea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1417320"/>
          </a:xfrm>
          <a:prstGeom prst="rect">
            <a:avLst/>
          </a:prstGeom>
        </p:spPr>
      </p:pic>
      <p:sp>
        <p:nvSpPr>
          <p:cNvPr id="9" name="TextBox 8"/>
          <p:cNvSpPr txBox="1"/>
          <p:nvPr/>
        </p:nvSpPr>
        <p:spPr>
          <a:xfrm>
            <a:off x="3314413" y="1542691"/>
            <a:ext cx="3865320" cy="5078313"/>
          </a:xfrm>
          <a:prstGeom prst="rect">
            <a:avLst/>
          </a:prstGeom>
          <a:noFill/>
        </p:spPr>
        <p:txBody>
          <a:bodyPr wrap="square" rtlCol="0" anchor="t">
            <a:spAutoFit/>
          </a:bodyPr>
          <a:lstStyle/>
          <a:p>
            <a:r>
              <a:rPr lang="en-US" sz="1200" dirty="0" smtClean="0">
                <a:solidFill>
                  <a:srgbClr val="873299"/>
                </a:solidFill>
              </a:rPr>
              <a:t>Project </a:t>
            </a:r>
            <a:r>
              <a:rPr lang="en-US" sz="1200" dirty="0">
                <a:solidFill>
                  <a:srgbClr val="873299"/>
                </a:solidFill>
              </a:rPr>
              <a:t>Citizenship (PC) </a:t>
            </a:r>
            <a:r>
              <a:rPr lang="en-US" sz="1200" dirty="0" smtClean="0">
                <a:solidFill>
                  <a:srgbClr val="873299"/>
                </a:solidFill>
              </a:rPr>
              <a:t>paves an easier path to citizenship for eligible immigrants. Lack of knowledge about how the process works and high legal fees have left many unable to gain access to citizenship.</a:t>
            </a:r>
          </a:p>
          <a:p>
            <a:r>
              <a:rPr lang="en-US" sz="1200" dirty="0">
                <a:solidFill>
                  <a:srgbClr val="873299"/>
                </a:solidFill>
              </a:rPr>
              <a:t> </a:t>
            </a:r>
          </a:p>
          <a:p>
            <a:pPr marL="171450" lvl="0" indent="-171450">
              <a:buFont typeface="Arial"/>
              <a:buChar char="•"/>
            </a:pPr>
            <a:r>
              <a:rPr lang="en-US" sz="1200" dirty="0">
                <a:solidFill>
                  <a:srgbClr val="873299"/>
                </a:solidFill>
              </a:rPr>
              <a:t>Nationally, 8.8 million immigrants are eligible for </a:t>
            </a:r>
            <a:r>
              <a:rPr lang="en-US" sz="1200" dirty="0" smtClean="0">
                <a:solidFill>
                  <a:srgbClr val="873299"/>
                </a:solidFill>
              </a:rPr>
              <a:t>citizenship. 300,000 </a:t>
            </a:r>
            <a:r>
              <a:rPr lang="en-US" sz="1200" dirty="0">
                <a:solidFill>
                  <a:srgbClr val="873299"/>
                </a:solidFill>
              </a:rPr>
              <a:t>live in Massachusetts. </a:t>
            </a:r>
          </a:p>
          <a:p>
            <a:r>
              <a:rPr lang="en-US" sz="1200" dirty="0">
                <a:solidFill>
                  <a:srgbClr val="873299"/>
                </a:solidFill>
              </a:rPr>
              <a:t> </a:t>
            </a:r>
          </a:p>
          <a:p>
            <a:pPr marL="171450" lvl="0" indent="-171450">
              <a:buFont typeface="Arial"/>
              <a:buChar char="•"/>
            </a:pPr>
            <a:r>
              <a:rPr lang="en-US" sz="1200" dirty="0" smtClean="0">
                <a:solidFill>
                  <a:srgbClr val="873299"/>
                </a:solidFill>
              </a:rPr>
              <a:t>Due to </a:t>
            </a:r>
            <a:r>
              <a:rPr lang="en-US" sz="1200" dirty="0">
                <a:solidFill>
                  <a:srgbClr val="873299"/>
                </a:solidFill>
              </a:rPr>
              <a:t>financial, legal, and bureaucratic obstacles, only 10% of eligible immigrants apply for </a:t>
            </a:r>
            <a:r>
              <a:rPr lang="en-US" sz="1200" dirty="0" smtClean="0">
                <a:solidFill>
                  <a:srgbClr val="873299"/>
                </a:solidFill>
              </a:rPr>
              <a:t>citizenshi</a:t>
            </a:r>
            <a:r>
              <a:rPr lang="en-US" sz="1200" dirty="0">
                <a:solidFill>
                  <a:srgbClr val="873299"/>
                </a:solidFill>
              </a:rPr>
              <a:t>p</a:t>
            </a:r>
            <a:r>
              <a:rPr lang="en-US" sz="1200" dirty="0" smtClean="0">
                <a:solidFill>
                  <a:srgbClr val="873299"/>
                </a:solidFill>
              </a:rPr>
              <a:t>, </a:t>
            </a:r>
            <a:r>
              <a:rPr lang="en-US" sz="1200" dirty="0">
                <a:solidFill>
                  <a:srgbClr val="873299"/>
                </a:solidFill>
              </a:rPr>
              <a:t>leaving </a:t>
            </a:r>
            <a:r>
              <a:rPr lang="en-US" sz="1200" dirty="0" smtClean="0">
                <a:solidFill>
                  <a:srgbClr val="873299"/>
                </a:solidFill>
              </a:rPr>
              <a:t>millions of </a:t>
            </a:r>
            <a:r>
              <a:rPr lang="en-US" sz="1200" dirty="0">
                <a:solidFill>
                  <a:srgbClr val="873299"/>
                </a:solidFill>
              </a:rPr>
              <a:t>people without access to the rights and privileges of citizenship. </a:t>
            </a:r>
          </a:p>
          <a:p>
            <a:r>
              <a:rPr lang="en-US" sz="1200" dirty="0">
                <a:solidFill>
                  <a:srgbClr val="873299"/>
                </a:solidFill>
              </a:rPr>
              <a:t> </a:t>
            </a:r>
          </a:p>
          <a:p>
            <a:r>
              <a:rPr lang="en-US" sz="1200" dirty="0">
                <a:solidFill>
                  <a:srgbClr val="873299"/>
                </a:solidFill>
              </a:rPr>
              <a:t>Citizenship creates stability for </a:t>
            </a:r>
            <a:r>
              <a:rPr lang="en-US" sz="1200" dirty="0" smtClean="0">
                <a:solidFill>
                  <a:srgbClr val="873299"/>
                </a:solidFill>
              </a:rPr>
              <a:t>individuals, their </a:t>
            </a:r>
            <a:r>
              <a:rPr lang="en-US" sz="1200" dirty="0">
                <a:solidFill>
                  <a:srgbClr val="873299"/>
                </a:solidFill>
              </a:rPr>
              <a:t>families, and our shared communities. </a:t>
            </a:r>
            <a:r>
              <a:rPr lang="en-US" sz="1200" dirty="0" smtClean="0">
                <a:solidFill>
                  <a:srgbClr val="873299"/>
                </a:solidFill>
              </a:rPr>
              <a:t>When immigrants gain the rights, privileges, and obligations of citizenship, they are able to contribute to the vitality of our communities and our democracy as a whole.</a:t>
            </a:r>
            <a:endParaRPr lang="en-US" sz="1200" dirty="0">
              <a:solidFill>
                <a:srgbClr val="873299"/>
              </a:solidFill>
            </a:endParaRPr>
          </a:p>
          <a:p>
            <a:r>
              <a:rPr lang="en-US" sz="1200" dirty="0">
                <a:solidFill>
                  <a:srgbClr val="873299"/>
                </a:solidFill>
              </a:rPr>
              <a:t> </a:t>
            </a:r>
          </a:p>
          <a:p>
            <a:r>
              <a:rPr lang="en-US" sz="1200" dirty="0">
                <a:solidFill>
                  <a:srgbClr val="873299"/>
                </a:solidFill>
              </a:rPr>
              <a:t>PC’s </a:t>
            </a:r>
            <a:r>
              <a:rPr lang="en-US" sz="1200" dirty="0" smtClean="0">
                <a:solidFill>
                  <a:srgbClr val="873299"/>
                </a:solidFill>
              </a:rPr>
              <a:t>efficient and cost-effective </a:t>
            </a:r>
            <a:r>
              <a:rPr lang="en-US" sz="1200" dirty="0">
                <a:solidFill>
                  <a:srgbClr val="873299"/>
                </a:solidFill>
              </a:rPr>
              <a:t>model represents an innovative pathway to increasing the number of naturalized </a:t>
            </a:r>
            <a:r>
              <a:rPr lang="en-US" sz="1200" dirty="0" smtClean="0">
                <a:solidFill>
                  <a:srgbClr val="873299"/>
                </a:solidFill>
              </a:rPr>
              <a:t>U.S. citizens. </a:t>
            </a:r>
            <a:r>
              <a:rPr lang="en-US" sz="1200" dirty="0">
                <a:solidFill>
                  <a:srgbClr val="873299"/>
                </a:solidFill>
              </a:rPr>
              <a:t>It offers immigrants information, free legal expertise, and a streamlined process, </a:t>
            </a:r>
            <a:r>
              <a:rPr lang="en-US" sz="1200" dirty="0" smtClean="0">
                <a:solidFill>
                  <a:srgbClr val="873299"/>
                </a:solidFill>
              </a:rPr>
              <a:t>facilitated </a:t>
            </a:r>
            <a:r>
              <a:rPr lang="en-US" sz="1200" dirty="0">
                <a:solidFill>
                  <a:srgbClr val="873299"/>
                </a:solidFill>
              </a:rPr>
              <a:t>by trained </a:t>
            </a:r>
            <a:r>
              <a:rPr lang="en-US" sz="1200" dirty="0" smtClean="0">
                <a:solidFill>
                  <a:srgbClr val="873299"/>
                </a:solidFill>
              </a:rPr>
              <a:t>volunteers </a:t>
            </a:r>
            <a:r>
              <a:rPr lang="en-US" sz="1200" dirty="0">
                <a:solidFill>
                  <a:srgbClr val="873299"/>
                </a:solidFill>
              </a:rPr>
              <a:t>and community partners</a:t>
            </a:r>
            <a:r>
              <a:rPr lang="en-US" sz="1200" dirty="0" smtClean="0">
                <a:solidFill>
                  <a:srgbClr val="873299"/>
                </a:solidFill>
              </a:rPr>
              <a:t>. As a result of these efforts, 95% of PC’s clients successfully become naturalized citizens.</a:t>
            </a:r>
            <a:endParaRPr lang="en-US" sz="1200" dirty="0">
              <a:solidFill>
                <a:srgbClr val="873299"/>
              </a:solidFill>
            </a:endParaRPr>
          </a:p>
          <a:p>
            <a:r>
              <a:rPr lang="en-US" sz="1200" dirty="0">
                <a:solidFill>
                  <a:srgbClr val="873299"/>
                </a:solidFill>
              </a:rPr>
              <a:t> </a:t>
            </a:r>
          </a:p>
        </p:txBody>
      </p:sp>
      <p:sp>
        <p:nvSpPr>
          <p:cNvPr id="10" name="TextBox 9"/>
          <p:cNvSpPr txBox="1"/>
          <p:nvPr/>
        </p:nvSpPr>
        <p:spPr>
          <a:xfrm>
            <a:off x="469900" y="551500"/>
            <a:ext cx="6836834" cy="553998"/>
          </a:xfrm>
          <a:prstGeom prst="rect">
            <a:avLst/>
          </a:prstGeom>
          <a:noFill/>
          <a:ln>
            <a:noFill/>
          </a:ln>
        </p:spPr>
        <p:txBody>
          <a:bodyPr wrap="square" rtlCol="0" anchor="t">
            <a:spAutoFit/>
          </a:bodyPr>
          <a:lstStyle/>
          <a:p>
            <a:r>
              <a:rPr lang="en-US" sz="3000" dirty="0">
                <a:solidFill>
                  <a:srgbClr val="918C12"/>
                </a:solidFill>
                <a:latin typeface="Calibri"/>
                <a:cs typeface="Calibri"/>
              </a:rPr>
              <a:t>Project Citizenship</a:t>
            </a:r>
          </a:p>
        </p:txBody>
      </p:sp>
      <p:grpSp>
        <p:nvGrpSpPr>
          <p:cNvPr id="23" name="Group 22"/>
          <p:cNvGrpSpPr/>
          <p:nvPr/>
        </p:nvGrpSpPr>
        <p:grpSpPr>
          <a:xfrm>
            <a:off x="59267" y="6552036"/>
            <a:ext cx="6841066" cy="2668714"/>
            <a:chOff x="465667" y="5425015"/>
            <a:chExt cx="6841066" cy="2563431"/>
          </a:xfrm>
        </p:grpSpPr>
        <p:sp>
          <p:nvSpPr>
            <p:cNvPr id="14" name="Rectangle 13"/>
            <p:cNvSpPr/>
            <p:nvPr/>
          </p:nvSpPr>
          <p:spPr>
            <a:xfrm>
              <a:off x="465667" y="5425015"/>
              <a:ext cx="6841066" cy="2472000"/>
            </a:xfrm>
            <a:prstGeom prst="rect">
              <a:avLst/>
            </a:prstGeom>
            <a:noFill/>
            <a:ln>
              <a:solidFill>
                <a:srgbClr val="DBD9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7" name="TextBox 6"/>
            <p:cNvSpPr txBox="1"/>
            <p:nvPr/>
          </p:nvSpPr>
          <p:spPr>
            <a:xfrm>
              <a:off x="669481" y="5448300"/>
              <a:ext cx="2513984" cy="2409421"/>
            </a:xfrm>
            <a:prstGeom prst="rect">
              <a:avLst/>
            </a:prstGeom>
            <a:noFill/>
          </p:spPr>
          <p:txBody>
            <a:bodyPr wrap="square" rtlCol="0">
              <a:spAutoFit/>
            </a:bodyPr>
            <a:lstStyle/>
            <a:p>
              <a:pPr>
                <a:spcAft>
                  <a:spcPts val="1200"/>
                </a:spcAft>
              </a:pPr>
              <a:r>
                <a:rPr lang="en-US" sz="1200" b="1" dirty="0">
                  <a:solidFill>
                    <a:srgbClr val="7F7B0E"/>
                  </a:solidFill>
                </a:rPr>
                <a:t>Two-Year Goals</a:t>
              </a:r>
            </a:p>
            <a:p>
              <a:pPr marL="171450" lvl="0" indent="-171450">
                <a:spcAft>
                  <a:spcPts val="600"/>
                </a:spcAft>
                <a:buFont typeface="Wingdings" charset="2"/>
                <a:buChar char="§"/>
              </a:pPr>
              <a:r>
                <a:rPr lang="en-US" sz="1000" dirty="0">
                  <a:solidFill>
                    <a:srgbClr val="55565A"/>
                  </a:solidFill>
                </a:rPr>
                <a:t>Expand the service area to include Lowell, Brockton, Chelsea, and other gateway cities</a:t>
              </a:r>
            </a:p>
            <a:p>
              <a:pPr marL="171450" lvl="0" indent="-171450">
                <a:buFont typeface="Wingdings" charset="2"/>
                <a:buChar char="§"/>
              </a:pPr>
              <a:r>
                <a:rPr lang="en-US" sz="1000" dirty="0">
                  <a:solidFill>
                    <a:srgbClr val="55565A"/>
                  </a:solidFill>
                </a:rPr>
                <a:t>Develop an intake center, staffed by volunteers</a:t>
              </a:r>
            </a:p>
            <a:p>
              <a:pPr marL="171450" lvl="0" indent="-171450">
                <a:buFont typeface="Wingdings" charset="2"/>
                <a:buChar char="§"/>
              </a:pPr>
              <a:endParaRPr lang="en-US" sz="1000" dirty="0">
                <a:solidFill>
                  <a:srgbClr val="55565A"/>
                </a:solidFill>
              </a:endParaRPr>
            </a:p>
            <a:p>
              <a:pPr marL="171450" lvl="0" indent="-171450">
                <a:buFont typeface="Wingdings" charset="2"/>
                <a:buChar char="§"/>
              </a:pPr>
              <a:r>
                <a:rPr lang="en-US" sz="1000" dirty="0" smtClean="0">
                  <a:solidFill>
                    <a:srgbClr val="55565A"/>
                  </a:solidFill>
                </a:rPr>
                <a:t>Double the number of </a:t>
              </a:r>
              <a:r>
                <a:rPr lang="en-US" sz="1000" dirty="0">
                  <a:solidFill>
                    <a:srgbClr val="55565A"/>
                  </a:solidFill>
                </a:rPr>
                <a:t>staff, including </a:t>
              </a:r>
              <a:r>
                <a:rPr lang="en-US" sz="1000" dirty="0" smtClean="0">
                  <a:solidFill>
                    <a:srgbClr val="55565A"/>
                  </a:solidFill>
                </a:rPr>
                <a:t>adding a </a:t>
              </a:r>
              <a:r>
                <a:rPr lang="en-US" sz="1000" dirty="0">
                  <a:solidFill>
                    <a:srgbClr val="55565A"/>
                  </a:solidFill>
                </a:rPr>
                <a:t>staff attorney to provide expertise in immigration law</a:t>
              </a:r>
            </a:p>
            <a:p>
              <a:pPr marL="171450" lvl="0" indent="-171450">
                <a:buFont typeface="Wingdings" charset="2"/>
                <a:buChar char="§"/>
              </a:pPr>
              <a:endParaRPr lang="en-US" sz="1000" dirty="0">
                <a:solidFill>
                  <a:srgbClr val="55565A"/>
                </a:solidFill>
              </a:endParaRPr>
            </a:p>
            <a:p>
              <a:pPr marL="171450" lvl="0" indent="-171450">
                <a:buFont typeface="Wingdings" charset="2"/>
                <a:buChar char="§"/>
              </a:pPr>
              <a:r>
                <a:rPr lang="en-US" sz="1000" dirty="0">
                  <a:solidFill>
                    <a:srgbClr val="55565A"/>
                  </a:solidFill>
                </a:rPr>
                <a:t>Increase immigrant and volunteer outreach to enable substantial </a:t>
              </a:r>
              <a:r>
                <a:rPr lang="en-US" sz="1000" dirty="0" smtClean="0">
                  <a:solidFill>
                    <a:srgbClr val="55565A"/>
                  </a:solidFill>
                </a:rPr>
                <a:t>growth </a:t>
              </a:r>
              <a:r>
                <a:rPr lang="en-US" sz="1000" dirty="0">
                  <a:solidFill>
                    <a:srgbClr val="55565A"/>
                  </a:solidFill>
                </a:rPr>
                <a:t>in </a:t>
              </a:r>
              <a:r>
                <a:rPr lang="en-US" sz="1000" dirty="0" smtClean="0">
                  <a:solidFill>
                    <a:srgbClr val="55565A"/>
                  </a:solidFill>
                </a:rPr>
                <a:t>the number </a:t>
              </a:r>
              <a:r>
                <a:rPr lang="en-US" sz="1000" dirty="0">
                  <a:solidFill>
                    <a:srgbClr val="55565A"/>
                  </a:solidFill>
                </a:rPr>
                <a:t>of immigrants served</a:t>
              </a:r>
            </a:p>
          </p:txBody>
        </p:sp>
        <p:sp>
          <p:nvSpPr>
            <p:cNvPr id="8" name="TextBox 7"/>
            <p:cNvSpPr txBox="1"/>
            <p:nvPr/>
          </p:nvSpPr>
          <p:spPr>
            <a:xfrm>
              <a:off x="3284451" y="5448300"/>
              <a:ext cx="2091298" cy="2394639"/>
            </a:xfrm>
            <a:prstGeom prst="rect">
              <a:avLst/>
            </a:prstGeom>
            <a:noFill/>
          </p:spPr>
          <p:txBody>
            <a:bodyPr wrap="square" rtlCol="0">
              <a:spAutoFit/>
            </a:bodyPr>
            <a:lstStyle/>
            <a:p>
              <a:pPr>
                <a:spcAft>
                  <a:spcPts val="1200"/>
                </a:spcAft>
              </a:pPr>
              <a:r>
                <a:rPr lang="en-US" sz="1200" b="1" dirty="0">
                  <a:solidFill>
                    <a:srgbClr val="7F7B0E"/>
                  </a:solidFill>
                </a:rPr>
                <a:t>Ways to Invest</a:t>
              </a:r>
            </a:p>
            <a:p>
              <a:pPr>
                <a:spcAft>
                  <a:spcPts val="600"/>
                </a:spcAft>
              </a:pPr>
              <a:r>
                <a:rPr lang="en-US" sz="900" b="1" cap="all" dirty="0">
                  <a:solidFill>
                    <a:srgbClr val="918C12"/>
                  </a:solidFill>
                </a:rPr>
                <a:t>Financial</a:t>
              </a:r>
            </a:p>
            <a:p>
              <a:pPr marL="171450" indent="-171450">
                <a:spcBef>
                  <a:spcPts val="600"/>
                </a:spcBef>
                <a:buFont typeface="Wingdings" charset="2"/>
                <a:buChar char="§"/>
              </a:pPr>
              <a:r>
                <a:rPr lang="en-US" sz="1000" dirty="0">
                  <a:solidFill>
                    <a:srgbClr val="55565A"/>
                  </a:solidFill>
                </a:rPr>
                <a:t>$50,000 </a:t>
              </a:r>
              <a:r>
                <a:rPr lang="en-US" sz="1000" dirty="0" smtClean="0">
                  <a:solidFill>
                    <a:srgbClr val="55565A"/>
                  </a:solidFill>
                </a:rPr>
                <a:t>helps </a:t>
              </a:r>
              <a:r>
                <a:rPr lang="en-US" sz="1000" dirty="0">
                  <a:solidFill>
                    <a:srgbClr val="55565A"/>
                  </a:solidFill>
                </a:rPr>
                <a:t>fund a staff attorney</a:t>
              </a:r>
            </a:p>
            <a:p>
              <a:pPr marL="171450" indent="-171450">
                <a:spcBef>
                  <a:spcPts val="600"/>
                </a:spcBef>
                <a:buFont typeface="Wingdings" charset="2"/>
                <a:buChar char="§"/>
              </a:pPr>
              <a:r>
                <a:rPr lang="en-US" sz="1000" dirty="0">
                  <a:solidFill>
                    <a:srgbClr val="55565A"/>
                  </a:solidFill>
                </a:rPr>
                <a:t>$25,000 u</a:t>
              </a:r>
              <a:r>
                <a:rPr lang="en-US" sz="1000" dirty="0" smtClean="0">
                  <a:solidFill>
                    <a:srgbClr val="55565A"/>
                  </a:solidFill>
                </a:rPr>
                <a:t>nderwrites a </a:t>
              </a:r>
              <a:r>
                <a:rPr lang="en-US" sz="1000" dirty="0">
                  <a:solidFill>
                    <a:srgbClr val="55565A"/>
                  </a:solidFill>
                </a:rPr>
                <a:t>citizenship outreach campaign through ethnic media </a:t>
              </a:r>
            </a:p>
            <a:p>
              <a:pPr marL="171450" indent="-171450">
                <a:spcBef>
                  <a:spcPts val="600"/>
                </a:spcBef>
                <a:buFont typeface="Wingdings" charset="2"/>
                <a:buChar char="§"/>
              </a:pPr>
              <a:r>
                <a:rPr lang="en-US" sz="1000" dirty="0">
                  <a:solidFill>
                    <a:srgbClr val="55565A"/>
                  </a:solidFill>
                </a:rPr>
                <a:t>$5,000 f</a:t>
              </a:r>
              <a:r>
                <a:rPr lang="en-US" sz="1000" dirty="0" smtClean="0">
                  <a:solidFill>
                    <a:srgbClr val="55565A"/>
                  </a:solidFill>
                </a:rPr>
                <a:t>unds </a:t>
              </a:r>
              <a:r>
                <a:rPr lang="en-US" sz="1000" dirty="0">
                  <a:solidFill>
                    <a:srgbClr val="55565A"/>
                  </a:solidFill>
                </a:rPr>
                <a:t>design and implementation of a training webinar for volunteers</a:t>
              </a:r>
            </a:p>
            <a:p>
              <a:pPr marL="171450" indent="-171450">
                <a:spcBef>
                  <a:spcPts val="600"/>
                </a:spcBef>
                <a:buFont typeface="Wingdings" charset="2"/>
                <a:buChar char="§"/>
              </a:pPr>
              <a:r>
                <a:rPr lang="en-US" sz="1000" dirty="0">
                  <a:solidFill>
                    <a:srgbClr val="55565A"/>
                  </a:solidFill>
                </a:rPr>
                <a:t>$1,000 </a:t>
              </a:r>
              <a:r>
                <a:rPr lang="en-US" sz="1000" dirty="0" smtClean="0">
                  <a:solidFill>
                    <a:srgbClr val="55565A"/>
                  </a:solidFill>
                </a:rPr>
                <a:t>provides </a:t>
              </a:r>
              <a:r>
                <a:rPr lang="en-US" sz="1000" dirty="0">
                  <a:solidFill>
                    <a:srgbClr val="55565A"/>
                  </a:solidFill>
                </a:rPr>
                <a:t>individual legal representation to five </a:t>
              </a:r>
              <a:r>
                <a:rPr lang="en-US" sz="1000" dirty="0" smtClean="0">
                  <a:solidFill>
                    <a:srgbClr val="55565A"/>
                  </a:solidFill>
                </a:rPr>
                <a:t>immigrants</a:t>
              </a:r>
              <a:endParaRPr lang="en-US" sz="1000" dirty="0">
                <a:solidFill>
                  <a:srgbClr val="55565A"/>
                </a:solidFill>
              </a:endParaRPr>
            </a:p>
          </p:txBody>
        </p:sp>
        <p:sp>
          <p:nvSpPr>
            <p:cNvPr id="17" name="TextBox 16"/>
            <p:cNvSpPr txBox="1"/>
            <p:nvPr/>
          </p:nvSpPr>
          <p:spPr>
            <a:xfrm>
              <a:off x="5261158" y="5771187"/>
              <a:ext cx="1984674" cy="2217259"/>
            </a:xfrm>
            <a:prstGeom prst="rect">
              <a:avLst/>
            </a:prstGeom>
            <a:noFill/>
          </p:spPr>
          <p:txBody>
            <a:bodyPr wrap="square" rtlCol="0">
              <a:spAutoFit/>
            </a:bodyPr>
            <a:lstStyle/>
            <a:p>
              <a:pPr>
                <a:spcAft>
                  <a:spcPts val="600"/>
                </a:spcAft>
              </a:pPr>
              <a:r>
                <a:rPr lang="en-US" sz="900" b="1" cap="all" dirty="0">
                  <a:solidFill>
                    <a:srgbClr val="918C12"/>
                  </a:solidFill>
                </a:rPr>
                <a:t>In-Kind</a:t>
              </a:r>
            </a:p>
            <a:p>
              <a:pPr marL="171450" indent="-171450">
                <a:buFont typeface="Wingdings" charset="2"/>
                <a:buChar char="§"/>
              </a:pPr>
              <a:r>
                <a:rPr lang="en-US" sz="1000" dirty="0">
                  <a:solidFill>
                    <a:srgbClr val="55565A"/>
                  </a:solidFill>
                </a:rPr>
                <a:t>Photography and videography that capture the immigrant </a:t>
              </a:r>
              <a:r>
                <a:rPr lang="en-US" sz="1000" dirty="0" smtClean="0">
                  <a:solidFill>
                    <a:srgbClr val="55565A"/>
                  </a:solidFill>
                </a:rPr>
                <a:t>experience</a:t>
              </a:r>
            </a:p>
            <a:p>
              <a:endParaRPr lang="en-US" sz="500" dirty="0">
                <a:solidFill>
                  <a:srgbClr val="55565A"/>
                </a:solidFill>
              </a:endParaRPr>
            </a:p>
            <a:p>
              <a:pPr marL="171450" indent="-171450">
                <a:buFont typeface="Wingdings" charset="2"/>
                <a:buChar char="§"/>
              </a:pPr>
              <a:r>
                <a:rPr lang="en-US" sz="1000" dirty="0">
                  <a:solidFill>
                    <a:srgbClr val="55565A"/>
                  </a:solidFill>
                </a:rPr>
                <a:t>Telephone intake line staffed by trained </a:t>
              </a:r>
              <a:r>
                <a:rPr lang="en-US" sz="1000" dirty="0" smtClean="0">
                  <a:solidFill>
                    <a:srgbClr val="55565A"/>
                  </a:solidFill>
                </a:rPr>
                <a:t>volunteers</a:t>
              </a:r>
            </a:p>
            <a:p>
              <a:endParaRPr lang="en-US" sz="500" dirty="0">
                <a:solidFill>
                  <a:srgbClr val="55565A"/>
                </a:solidFill>
              </a:endParaRPr>
            </a:p>
            <a:p>
              <a:pPr marL="171450" indent="-171450">
                <a:buFont typeface="Wingdings" charset="2"/>
                <a:buChar char="§"/>
              </a:pPr>
              <a:r>
                <a:rPr lang="en-US" sz="1000" dirty="0">
                  <a:solidFill>
                    <a:srgbClr val="55565A"/>
                  </a:solidFill>
                </a:rPr>
                <a:t>IT, website maintenance, and Salesforce </a:t>
              </a:r>
              <a:r>
                <a:rPr lang="en-US" sz="1000" dirty="0" smtClean="0">
                  <a:solidFill>
                    <a:srgbClr val="55565A"/>
                  </a:solidFill>
                </a:rPr>
                <a:t>support</a:t>
              </a:r>
            </a:p>
            <a:p>
              <a:endParaRPr lang="en-US" sz="500" dirty="0">
                <a:solidFill>
                  <a:srgbClr val="55565A"/>
                </a:solidFill>
              </a:endParaRPr>
            </a:p>
            <a:p>
              <a:pPr marL="171450" indent="-171450">
                <a:buFont typeface="Wingdings" charset="2"/>
                <a:buChar char="§"/>
              </a:pPr>
              <a:r>
                <a:rPr lang="en-US" sz="1000" dirty="0">
                  <a:solidFill>
                    <a:srgbClr val="55565A"/>
                  </a:solidFill>
                </a:rPr>
                <a:t>Graphic design, marketing, and </a:t>
              </a:r>
              <a:r>
                <a:rPr lang="en-US" sz="1000" dirty="0" smtClean="0">
                  <a:solidFill>
                    <a:srgbClr val="55565A"/>
                  </a:solidFill>
                </a:rPr>
                <a:t>printing</a:t>
              </a:r>
            </a:p>
            <a:p>
              <a:endParaRPr lang="en-US" sz="500" dirty="0">
                <a:solidFill>
                  <a:srgbClr val="55565A"/>
                </a:solidFill>
              </a:endParaRPr>
            </a:p>
            <a:p>
              <a:pPr marL="171450" indent="-171450">
                <a:buFont typeface="Wingdings" charset="2"/>
                <a:buChar char="§"/>
              </a:pPr>
              <a:r>
                <a:rPr lang="en-US" sz="1000" dirty="0">
                  <a:solidFill>
                    <a:srgbClr val="55565A"/>
                  </a:solidFill>
                </a:rPr>
                <a:t>Computers and iPads</a:t>
              </a:r>
            </a:p>
            <a:p>
              <a:pPr marL="171450" indent="-171450">
                <a:buFont typeface="Wingdings" charset="2"/>
                <a:buChar char="§"/>
              </a:pPr>
              <a:endParaRPr lang="en-US" sz="1000" dirty="0"/>
            </a:p>
          </p:txBody>
        </p:sp>
        <p:cxnSp>
          <p:nvCxnSpPr>
            <p:cNvPr id="19" name="Straight Connector 18"/>
            <p:cNvCxnSpPr/>
            <p:nvPr/>
          </p:nvCxnSpPr>
          <p:spPr>
            <a:xfrm>
              <a:off x="3386667" y="5710767"/>
              <a:ext cx="3632200" cy="0"/>
            </a:xfrm>
            <a:prstGeom prst="line">
              <a:avLst/>
            </a:prstGeom>
            <a:ln w="12700">
              <a:solidFill>
                <a:srgbClr val="BABF1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70466" y="5710767"/>
              <a:ext cx="2345267" cy="8468"/>
            </a:xfrm>
            <a:prstGeom prst="line">
              <a:avLst/>
            </a:prstGeom>
            <a:ln w="12700">
              <a:solidFill>
                <a:srgbClr val="BABF1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465666" y="1634054"/>
            <a:ext cx="2766631" cy="2353746"/>
            <a:chOff x="465667" y="2023533"/>
            <a:chExt cx="2650066" cy="2133617"/>
          </a:xfrm>
        </p:grpSpPr>
        <p:sp>
          <p:nvSpPr>
            <p:cNvPr id="6" name="TextBox 5"/>
            <p:cNvSpPr txBox="1"/>
            <p:nvPr/>
          </p:nvSpPr>
          <p:spPr>
            <a:xfrm>
              <a:off x="660400" y="2913689"/>
              <a:ext cx="2373694" cy="1011348"/>
            </a:xfrm>
            <a:prstGeom prst="rect">
              <a:avLst/>
            </a:prstGeom>
            <a:noFill/>
          </p:spPr>
          <p:txBody>
            <a:bodyPr wrap="square" rtlCol="0">
              <a:spAutoFit/>
            </a:bodyPr>
            <a:lstStyle/>
            <a:p>
              <a:pPr>
                <a:spcAft>
                  <a:spcPts val="300"/>
                </a:spcAft>
              </a:pPr>
              <a:r>
                <a:rPr lang="en-US" sz="900" b="1" cap="all" dirty="0">
                  <a:solidFill>
                    <a:srgbClr val="918C12"/>
                  </a:solidFill>
                </a:rPr>
                <a:t>Founded:</a:t>
              </a:r>
              <a:r>
                <a:rPr lang="en-US" sz="900" dirty="0"/>
                <a:t> </a:t>
              </a:r>
              <a:r>
                <a:rPr lang="en-US" sz="900" dirty="0">
                  <a:solidFill>
                    <a:srgbClr val="55565A"/>
                  </a:solidFill>
                </a:rPr>
                <a:t>2014</a:t>
              </a:r>
            </a:p>
            <a:p>
              <a:pPr>
                <a:spcAft>
                  <a:spcPts val="300"/>
                </a:spcAft>
              </a:pPr>
              <a:r>
                <a:rPr lang="en-US" sz="900" b="1" cap="all" dirty="0">
                  <a:solidFill>
                    <a:srgbClr val="918C12"/>
                  </a:solidFill>
                </a:rPr>
                <a:t>Current </a:t>
              </a:r>
              <a:r>
                <a:rPr lang="en-US" sz="900" b="1" cap="all" dirty="0" smtClean="0">
                  <a:solidFill>
                    <a:srgbClr val="918C12"/>
                  </a:solidFill>
                </a:rPr>
                <a:t>annual </a:t>
              </a:r>
              <a:r>
                <a:rPr lang="en-US" sz="900" b="1" cap="all" dirty="0">
                  <a:solidFill>
                    <a:srgbClr val="918C12"/>
                  </a:solidFill>
                </a:rPr>
                <a:t>Budget:</a:t>
              </a:r>
              <a:r>
                <a:rPr lang="en-US" sz="900" b="1" cap="all" dirty="0">
                  <a:solidFill>
                    <a:srgbClr val="8A8D0A"/>
                  </a:solidFill>
                </a:rPr>
                <a:t> </a:t>
              </a:r>
              <a:r>
                <a:rPr lang="en-US" sz="900" dirty="0" smtClean="0">
                  <a:solidFill>
                    <a:srgbClr val="55565A"/>
                  </a:solidFill>
                </a:rPr>
                <a:t>$617,995</a:t>
              </a:r>
              <a:endParaRPr lang="en-US" sz="900" dirty="0">
                <a:solidFill>
                  <a:srgbClr val="55565A"/>
                </a:solidFill>
              </a:endParaRPr>
            </a:p>
            <a:p>
              <a:pPr>
                <a:spcAft>
                  <a:spcPts val="300"/>
                </a:spcAft>
              </a:pPr>
              <a:r>
                <a:rPr lang="en-US" sz="900" b="1" cap="all" dirty="0">
                  <a:solidFill>
                    <a:srgbClr val="918C12"/>
                  </a:solidFill>
                </a:rPr>
                <a:t>Contact:</a:t>
              </a:r>
              <a:r>
                <a:rPr lang="en-US" sz="900" b="1" cap="all" dirty="0">
                  <a:solidFill>
                    <a:srgbClr val="8A8D0A"/>
                  </a:solidFill>
                </a:rPr>
                <a:t> </a:t>
              </a:r>
              <a:r>
                <a:rPr lang="en-US" sz="900" dirty="0">
                  <a:solidFill>
                    <a:srgbClr val="55565A"/>
                  </a:solidFill>
                </a:rPr>
                <a:t>Veronica </a:t>
              </a:r>
              <a:r>
                <a:rPr lang="en-US" sz="900" dirty="0" err="1">
                  <a:solidFill>
                    <a:srgbClr val="55565A"/>
                  </a:solidFill>
                </a:rPr>
                <a:t>Serrato</a:t>
              </a:r>
              <a:r>
                <a:rPr lang="en-US" sz="900" dirty="0">
                  <a:solidFill>
                    <a:srgbClr val="55565A"/>
                  </a:solidFill>
                </a:rPr>
                <a:t>, Executive Director</a:t>
              </a:r>
            </a:p>
            <a:p>
              <a:pPr>
                <a:spcAft>
                  <a:spcPts val="300"/>
                </a:spcAft>
              </a:pPr>
              <a:r>
                <a:rPr lang="en-US" sz="900" b="1" cap="all" dirty="0">
                  <a:solidFill>
                    <a:srgbClr val="918C12"/>
                  </a:solidFill>
                </a:rPr>
                <a:t>Phone:</a:t>
              </a:r>
              <a:r>
                <a:rPr lang="en-US" sz="900" b="1" cap="all" dirty="0">
                  <a:solidFill>
                    <a:srgbClr val="8A8D0A"/>
                  </a:solidFill>
                </a:rPr>
                <a:t> </a:t>
              </a:r>
              <a:r>
                <a:rPr lang="en-US" sz="900" dirty="0" smtClean="0">
                  <a:solidFill>
                    <a:srgbClr val="55565A"/>
                  </a:solidFill>
                </a:rPr>
                <a:t>617.694.5949</a:t>
              </a:r>
              <a:endParaRPr lang="en-US" sz="900" dirty="0">
                <a:solidFill>
                  <a:srgbClr val="55565A"/>
                </a:solidFill>
              </a:endParaRPr>
            </a:p>
            <a:p>
              <a:pPr>
                <a:spcAft>
                  <a:spcPts val="300"/>
                </a:spcAft>
              </a:pPr>
              <a:r>
                <a:rPr lang="en-US" sz="900" b="1" cap="all" dirty="0">
                  <a:solidFill>
                    <a:srgbClr val="918C12"/>
                  </a:solidFill>
                </a:rPr>
                <a:t>Email:</a:t>
              </a:r>
              <a:r>
                <a:rPr lang="en-US" sz="900" b="1" cap="all" dirty="0">
                  <a:solidFill>
                    <a:srgbClr val="8A8D0A"/>
                  </a:solidFill>
                </a:rPr>
                <a:t> </a:t>
              </a:r>
              <a:r>
                <a:rPr lang="en-US" sz="900" dirty="0" err="1">
                  <a:solidFill>
                    <a:srgbClr val="55565A"/>
                  </a:solidFill>
                </a:rPr>
                <a:t>vserrato@projectcitizenship.org</a:t>
              </a:r>
              <a:endParaRPr lang="en-US" sz="900" dirty="0">
                <a:solidFill>
                  <a:srgbClr val="55565A"/>
                </a:solidFill>
              </a:endParaRPr>
            </a:p>
            <a:p>
              <a:pPr>
                <a:spcAft>
                  <a:spcPts val="300"/>
                </a:spcAft>
              </a:pPr>
              <a:r>
                <a:rPr lang="en-US" sz="900" b="1" cap="all" dirty="0">
                  <a:solidFill>
                    <a:srgbClr val="918C12"/>
                  </a:solidFill>
                </a:rPr>
                <a:t>Web:</a:t>
              </a:r>
              <a:r>
                <a:rPr lang="en-US" sz="900" b="1" cap="all" dirty="0">
                  <a:solidFill>
                    <a:srgbClr val="8A8D0A"/>
                  </a:solidFill>
                </a:rPr>
                <a:t> </a:t>
              </a:r>
              <a:r>
                <a:rPr lang="en-US" sz="900" dirty="0" err="1">
                  <a:solidFill>
                    <a:srgbClr val="55565A"/>
                  </a:solidFill>
                </a:rPr>
                <a:t>www.projectcitizenship.org</a:t>
              </a:r>
              <a:endParaRPr lang="en-US" sz="900" dirty="0">
                <a:solidFill>
                  <a:srgbClr val="55565A"/>
                </a:solidFill>
              </a:endParaRPr>
            </a:p>
          </p:txBody>
        </p:sp>
        <p:sp>
          <p:nvSpPr>
            <p:cNvPr id="25" name="Rectangle 24"/>
            <p:cNvSpPr/>
            <p:nvPr/>
          </p:nvSpPr>
          <p:spPr>
            <a:xfrm>
              <a:off x="465667" y="2023533"/>
              <a:ext cx="2650066" cy="2133617"/>
            </a:xfrm>
            <a:prstGeom prst="rect">
              <a:avLst/>
            </a:prstGeom>
            <a:noFill/>
            <a:ln w="12700" cmpd="sng">
              <a:solidFill>
                <a:srgbClr val="DBD9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1" name="Rectangle 40"/>
          <p:cNvSpPr/>
          <p:nvPr/>
        </p:nvSpPr>
        <p:spPr>
          <a:xfrm>
            <a:off x="469900" y="4071264"/>
            <a:ext cx="2645833" cy="2169825"/>
          </a:xfrm>
          <a:prstGeom prst="rect">
            <a:avLst/>
          </a:prstGeom>
          <a:solidFill>
            <a:srgbClr val="DBD9D6"/>
          </a:solidFill>
          <a:ln>
            <a:noFill/>
          </a:ln>
        </p:spPr>
        <p:txBody>
          <a:bodyPr wrap="square" lIns="182880" tIns="182880" rIns="182880" bIns="182880">
            <a:spAutoFit/>
          </a:bodyPr>
          <a:lstStyle/>
          <a:p>
            <a:pPr lvl="0">
              <a:spcAft>
                <a:spcPts val="600"/>
              </a:spcAft>
            </a:pPr>
            <a:r>
              <a:rPr lang="en-US" sz="1200" b="1" dirty="0"/>
              <a:t>Investment Opportunity</a:t>
            </a:r>
            <a:endParaRPr lang="en-US" sz="900" dirty="0"/>
          </a:p>
          <a:p>
            <a:pPr lvl="0">
              <a:lnSpc>
                <a:spcPts val="1200"/>
              </a:lnSpc>
              <a:spcAft>
                <a:spcPts val="300"/>
              </a:spcAft>
            </a:pPr>
            <a:r>
              <a:rPr lang="en-US" sz="900" dirty="0"/>
              <a:t>Project Citizenship seeks an investment </a:t>
            </a:r>
            <a:r>
              <a:rPr lang="en-US" sz="900" dirty="0" smtClean="0"/>
              <a:t>of $1.4M over </a:t>
            </a:r>
            <a:r>
              <a:rPr lang="en-US" sz="900" dirty="0"/>
              <a:t>the next two years to meet the growing </a:t>
            </a:r>
            <a:r>
              <a:rPr lang="en-US" sz="900" dirty="0" smtClean="0"/>
              <a:t>number of </a:t>
            </a:r>
            <a:r>
              <a:rPr lang="en-US" sz="900" dirty="0"/>
              <a:t>immigrants who are ready to apply for U.S. citizenship. PC plans to expand services in Boston and beyond, with a goal of naturalizing </a:t>
            </a:r>
            <a:r>
              <a:rPr lang="en-US" sz="900" dirty="0" smtClean="0"/>
              <a:t>10,000 </a:t>
            </a:r>
            <a:r>
              <a:rPr lang="en-US" sz="900" dirty="0"/>
              <a:t>immigrants by 2019. The investment will be used to </a:t>
            </a:r>
            <a:r>
              <a:rPr lang="en-US" sz="900" dirty="0" smtClean="0"/>
              <a:t>increase its </a:t>
            </a:r>
            <a:r>
              <a:rPr lang="en-US" sz="900" dirty="0"/>
              <a:t>reach by hiring key staff members, </a:t>
            </a:r>
            <a:r>
              <a:rPr lang="en-US" sz="900" dirty="0" smtClean="0"/>
              <a:t>increasing the number of volunteers, enhancing volunteer training, and expanding partnerships.</a:t>
            </a:r>
            <a:endParaRPr lang="en-US" sz="9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318" y="1634055"/>
            <a:ext cx="986397" cy="981994"/>
          </a:xfrm>
          <a:prstGeom prst="rect">
            <a:avLst/>
          </a:prstGeom>
        </p:spPr>
      </p:pic>
    </p:spTree>
    <p:extLst>
      <p:ext uri="{BB962C8B-B14F-4D97-AF65-F5344CB8AC3E}">
        <p14:creationId xmlns:p14="http://schemas.microsoft.com/office/powerpoint/2010/main" val="398064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75143" y="607592"/>
            <a:ext cx="2057400" cy="3639458"/>
          </a:xfrm>
          <a:prstGeom prst="rect">
            <a:avLst/>
          </a:prstGeom>
          <a:solidFill>
            <a:srgbClr val="DBD9D6"/>
          </a:solidFill>
          <a:ln>
            <a:noFill/>
          </a:ln>
        </p:spPr>
        <p:txBody>
          <a:bodyPr wrap="square" lIns="182880" tIns="182880" bIns="182880">
            <a:spAutoFit/>
          </a:bodyPr>
          <a:lstStyle/>
          <a:p>
            <a:pPr lvl="0">
              <a:spcAft>
                <a:spcPts val="300"/>
              </a:spcAft>
            </a:pPr>
            <a:r>
              <a:rPr lang="en-US" sz="1200" b="1" dirty="0">
                <a:solidFill>
                  <a:srgbClr val="7F7B0E"/>
                </a:solidFill>
              </a:rPr>
              <a:t>Leadership &amp; Governance</a:t>
            </a:r>
          </a:p>
          <a:p>
            <a:r>
              <a:rPr lang="en-US" sz="900" dirty="0">
                <a:solidFill>
                  <a:srgbClr val="55565A"/>
                </a:solidFill>
              </a:rPr>
              <a:t>Attorney Veronica Serrato is PC’s first Executive Director. Veronica, whose parents are naturalized citizens from Mexico, graduated from Harvard University and the B.U. School of Law. She is the recipient of the B.U. School of Law 2017 Silver Shingle Award for Service to the Community.</a:t>
            </a:r>
          </a:p>
          <a:p>
            <a:r>
              <a:rPr lang="en-US" sz="900" dirty="0">
                <a:solidFill>
                  <a:srgbClr val="55565A"/>
                </a:solidFill>
              </a:rPr>
              <a:t> </a:t>
            </a:r>
          </a:p>
          <a:p>
            <a:r>
              <a:rPr lang="en-US" sz="900" dirty="0">
                <a:solidFill>
                  <a:srgbClr val="55565A"/>
                </a:solidFill>
              </a:rPr>
              <a:t>Project Citizenship is governed by an </a:t>
            </a:r>
            <a:r>
              <a:rPr lang="en-US" sz="900" dirty="0" smtClean="0">
                <a:solidFill>
                  <a:srgbClr val="55565A"/>
                </a:solidFill>
              </a:rPr>
              <a:t>11 member </a:t>
            </a:r>
            <a:r>
              <a:rPr lang="en-US" sz="900" dirty="0">
                <a:solidFill>
                  <a:srgbClr val="55565A"/>
                </a:solidFill>
              </a:rPr>
              <a:t>Board of Directors, two of whom are naturalized citizens. PC’s Board Chair is Attorney Jim McGarry, partner at Goodwin Procter. Jim’s enthusiasm and commitment to immigrants has expanded PC’s </a:t>
            </a:r>
            <a:r>
              <a:rPr lang="en-US" sz="900" i="1" dirty="0">
                <a:solidFill>
                  <a:srgbClr val="55565A"/>
                </a:solidFill>
              </a:rPr>
              <a:t>pro bono</a:t>
            </a:r>
            <a:r>
              <a:rPr lang="en-US" sz="900" dirty="0">
                <a:solidFill>
                  <a:srgbClr val="55565A"/>
                </a:solidFill>
              </a:rPr>
              <a:t> relationships with law firms and in-house counsel. Jim received </a:t>
            </a:r>
            <a:r>
              <a:rPr lang="en-US" sz="900" dirty="0" smtClean="0">
                <a:solidFill>
                  <a:srgbClr val="55565A"/>
                </a:solidFill>
              </a:rPr>
              <a:t>the </a:t>
            </a:r>
            <a:r>
              <a:rPr lang="en-US" sz="900" dirty="0" smtClean="0">
                <a:solidFill>
                  <a:srgbClr val="55565A"/>
                </a:solidFill>
              </a:rPr>
              <a:t>2017 Robert </a:t>
            </a:r>
            <a:r>
              <a:rPr lang="en-US" sz="900" dirty="0">
                <a:solidFill>
                  <a:srgbClr val="55565A"/>
                </a:solidFill>
              </a:rPr>
              <a:t>B. Fraser Award </a:t>
            </a:r>
            <a:r>
              <a:rPr lang="en-US" sz="900" dirty="0" smtClean="0">
                <a:solidFill>
                  <a:srgbClr val="55565A"/>
                </a:solidFill>
              </a:rPr>
              <a:t>for </a:t>
            </a:r>
            <a:r>
              <a:rPr lang="en-US" sz="900" i="1" dirty="0" smtClean="0">
                <a:solidFill>
                  <a:srgbClr val="55565A"/>
                </a:solidFill>
              </a:rPr>
              <a:t>Pro Bono </a:t>
            </a:r>
            <a:r>
              <a:rPr lang="en-US" sz="900" dirty="0" smtClean="0">
                <a:solidFill>
                  <a:srgbClr val="55565A"/>
                </a:solidFill>
              </a:rPr>
              <a:t>Excellence for </a:t>
            </a:r>
            <a:r>
              <a:rPr lang="en-US" sz="900" dirty="0">
                <a:solidFill>
                  <a:srgbClr val="55565A"/>
                </a:solidFill>
              </a:rPr>
              <a:t>his outstanding contributions.</a:t>
            </a:r>
          </a:p>
        </p:txBody>
      </p:sp>
      <p:sp>
        <p:nvSpPr>
          <p:cNvPr id="9" name="TextBox 8"/>
          <p:cNvSpPr txBox="1"/>
          <p:nvPr/>
        </p:nvSpPr>
        <p:spPr>
          <a:xfrm>
            <a:off x="2951243" y="506334"/>
            <a:ext cx="3841030" cy="276999"/>
          </a:xfrm>
          <a:prstGeom prst="rect">
            <a:avLst/>
          </a:prstGeom>
          <a:noFill/>
        </p:spPr>
        <p:txBody>
          <a:bodyPr wrap="square" rtlCol="0">
            <a:spAutoFit/>
          </a:bodyPr>
          <a:lstStyle/>
          <a:p>
            <a:pPr>
              <a:spcAft>
                <a:spcPts val="600"/>
              </a:spcAft>
            </a:pPr>
            <a:r>
              <a:rPr lang="en-US" sz="1200" b="1" cap="all" dirty="0" smtClean="0">
                <a:solidFill>
                  <a:srgbClr val="873299"/>
                </a:solidFill>
              </a:rPr>
              <a:t>Project Citizenship Program Model</a:t>
            </a:r>
            <a:endParaRPr lang="en-US" sz="1200" b="1" cap="all" dirty="0">
              <a:solidFill>
                <a:srgbClr val="873299"/>
              </a:solidFill>
            </a:endParaRPr>
          </a:p>
        </p:txBody>
      </p:sp>
      <p:sp>
        <p:nvSpPr>
          <p:cNvPr id="21" name="TextBox 20"/>
          <p:cNvSpPr txBox="1"/>
          <p:nvPr/>
        </p:nvSpPr>
        <p:spPr>
          <a:xfrm>
            <a:off x="2951243" y="3925022"/>
            <a:ext cx="3958167" cy="5581015"/>
          </a:xfrm>
          <a:prstGeom prst="rect">
            <a:avLst/>
          </a:prstGeom>
          <a:noFill/>
        </p:spPr>
        <p:txBody>
          <a:bodyPr wrap="square" rtlCol="0">
            <a:spAutoFit/>
          </a:bodyPr>
          <a:lstStyle/>
          <a:p>
            <a:pPr>
              <a:lnSpc>
                <a:spcPts val="1400"/>
              </a:lnSpc>
              <a:spcAft>
                <a:spcPts val="600"/>
              </a:spcAft>
            </a:pPr>
            <a:r>
              <a:rPr lang="en-US" sz="1200" b="1" cap="all" dirty="0" smtClean="0">
                <a:solidFill>
                  <a:srgbClr val="873299"/>
                </a:solidFill>
              </a:rPr>
              <a:t>PAVING the path to the American Dream</a:t>
            </a:r>
          </a:p>
          <a:p>
            <a:r>
              <a:rPr lang="en-US" sz="1000" dirty="0" smtClean="0"/>
              <a:t>In </a:t>
            </a:r>
            <a:r>
              <a:rPr lang="en-US" sz="1000" dirty="0"/>
              <a:t>2016, PC staff and volunteers served 1,507 immigrants from 91 </a:t>
            </a:r>
            <a:r>
              <a:rPr lang="en-US" sz="1000" dirty="0" smtClean="0"/>
              <a:t>countries.  This success represents exponential growth from </a:t>
            </a:r>
            <a:r>
              <a:rPr lang="en-US" sz="1000" dirty="0"/>
              <a:t>142 in 2014. 95% of PC’s clients achieve citizenship, even with challenging </a:t>
            </a:r>
            <a:r>
              <a:rPr lang="en-US" sz="1000" dirty="0" smtClean="0"/>
              <a:t>issues</a:t>
            </a:r>
            <a:r>
              <a:rPr lang="en-US" sz="1000" dirty="0"/>
              <a:t>. 19% of clients are exempt from the English language requirement due to age or disability. PC obtains fee waivers for 75% of its clients, those who cannot afford to pay the </a:t>
            </a:r>
            <a:r>
              <a:rPr lang="en-US" sz="1000" dirty="0" smtClean="0"/>
              <a:t>$725 filing fee. </a:t>
            </a:r>
            <a:r>
              <a:rPr lang="en-US" sz="1000" dirty="0"/>
              <a:t>PC has achieved this remarkable growth and success </a:t>
            </a:r>
            <a:r>
              <a:rPr lang="en-US" sz="1000" dirty="0" smtClean="0"/>
              <a:t>thanks </a:t>
            </a:r>
            <a:r>
              <a:rPr lang="en-US" sz="1000" dirty="0"/>
              <a:t>to a highly </a:t>
            </a:r>
            <a:r>
              <a:rPr lang="en-US" sz="1000" dirty="0" smtClean="0"/>
              <a:t>effective and measurable model</a:t>
            </a:r>
            <a:r>
              <a:rPr lang="en-US" sz="1000" dirty="0"/>
              <a:t>.</a:t>
            </a:r>
          </a:p>
          <a:p>
            <a:endParaRPr lang="en-US" sz="1000" b="1" dirty="0"/>
          </a:p>
          <a:p>
            <a:r>
              <a:rPr lang="en-US" sz="1000" b="1" dirty="0"/>
              <a:t>Providing I</a:t>
            </a:r>
            <a:r>
              <a:rPr lang="en-US" sz="1000" b="1" dirty="0" smtClean="0"/>
              <a:t>nformation </a:t>
            </a:r>
            <a:endParaRPr lang="en-US" sz="1000" dirty="0"/>
          </a:p>
          <a:p>
            <a:r>
              <a:rPr lang="en-US" sz="1000" dirty="0"/>
              <a:t>Project Citizenship engages ethnic, </a:t>
            </a:r>
            <a:r>
              <a:rPr lang="en-US" sz="1000" dirty="0" smtClean="0"/>
              <a:t>mainstream, </a:t>
            </a:r>
            <a:r>
              <a:rPr lang="en-US" sz="1000" dirty="0"/>
              <a:t>and social media to promote U.S. citizenship and encourage immigrants to initiate the naturalization process. </a:t>
            </a:r>
            <a:r>
              <a:rPr lang="en-US" sz="1000" dirty="0" smtClean="0"/>
              <a:t>PC </a:t>
            </a:r>
            <a:r>
              <a:rPr lang="en-US" sz="1000" dirty="0"/>
              <a:t>publishes and disseminates culturally appropriate messages in </a:t>
            </a:r>
            <a:r>
              <a:rPr lang="en-US" sz="1000" dirty="0" smtClean="0"/>
              <a:t>seven </a:t>
            </a:r>
            <a:r>
              <a:rPr lang="en-US" sz="1000" dirty="0"/>
              <a:t>languages. As a first step, PC’s staff </a:t>
            </a:r>
            <a:r>
              <a:rPr lang="en-US" sz="1000" dirty="0" smtClean="0"/>
              <a:t>screens </a:t>
            </a:r>
            <a:r>
              <a:rPr lang="en-US" sz="1000" dirty="0"/>
              <a:t>prospective clients in their </a:t>
            </a:r>
            <a:r>
              <a:rPr lang="en-US" sz="1000" dirty="0" smtClean="0"/>
              <a:t>first language </a:t>
            </a:r>
            <a:r>
              <a:rPr lang="en-US" sz="1000" dirty="0"/>
              <a:t>to ensure that they are eligible for citizenship and have all their supporting documents in order. </a:t>
            </a:r>
          </a:p>
          <a:p>
            <a:endParaRPr lang="en-US" sz="1000" b="1" dirty="0"/>
          </a:p>
          <a:p>
            <a:r>
              <a:rPr lang="en-US" sz="1000" b="1" dirty="0"/>
              <a:t>Engaging V</a:t>
            </a:r>
            <a:r>
              <a:rPr lang="en-US" sz="1000" b="1" dirty="0" smtClean="0"/>
              <a:t>olunteers</a:t>
            </a:r>
            <a:endParaRPr lang="en-US" sz="1000" dirty="0"/>
          </a:p>
          <a:p>
            <a:r>
              <a:rPr lang="en-US" sz="1000" dirty="0"/>
              <a:t>In 2016, Project Citizenship recruited and trained 624 </a:t>
            </a:r>
            <a:r>
              <a:rPr lang="en-US" sz="1000" i="1" dirty="0"/>
              <a:t>pro bono</a:t>
            </a:r>
            <a:r>
              <a:rPr lang="en-US" sz="1000" dirty="0"/>
              <a:t> attorneys and students from eight law firms and four law schools. In 2017, PC will engage at least 750 volunteers.</a:t>
            </a:r>
          </a:p>
          <a:p>
            <a:endParaRPr lang="en-US" sz="1000" b="1" dirty="0"/>
          </a:p>
          <a:p>
            <a:r>
              <a:rPr lang="en-US" sz="1000" b="1" dirty="0"/>
              <a:t>Simplifying </a:t>
            </a:r>
            <a:r>
              <a:rPr lang="en-US" sz="1000" b="1" dirty="0" smtClean="0"/>
              <a:t>the </a:t>
            </a:r>
            <a:r>
              <a:rPr lang="en-US" sz="1000" b="1" dirty="0"/>
              <a:t>P</a:t>
            </a:r>
            <a:r>
              <a:rPr lang="en-US" sz="1000" b="1" dirty="0" smtClean="0"/>
              <a:t>rocess</a:t>
            </a:r>
            <a:endParaRPr lang="en-US" sz="1000" b="1" dirty="0"/>
          </a:p>
          <a:p>
            <a:r>
              <a:rPr lang="en-US" sz="1000" dirty="0"/>
              <a:t>PC’s trained volunteers work one on one with clients in </a:t>
            </a:r>
            <a:r>
              <a:rPr lang="en-US" sz="1000" dirty="0" smtClean="0"/>
              <a:t>one-stop workshops </a:t>
            </a:r>
            <a:r>
              <a:rPr lang="en-US" sz="1000" dirty="0"/>
              <a:t>to complete the 20-page naturalization </a:t>
            </a:r>
            <a:r>
              <a:rPr lang="en-US" sz="1000" dirty="0" smtClean="0"/>
              <a:t>application. </a:t>
            </a:r>
            <a:r>
              <a:rPr lang="en-US" sz="1000" dirty="0"/>
              <a:t>Once an application is filed, PC staff tracks all individual </a:t>
            </a:r>
            <a:r>
              <a:rPr lang="en-US" sz="1000" dirty="0" smtClean="0"/>
              <a:t>cases; </a:t>
            </a:r>
            <a:r>
              <a:rPr lang="en-US" sz="1000" dirty="0" smtClean="0"/>
              <a:t>from submission, fingerprinting</a:t>
            </a:r>
            <a:r>
              <a:rPr lang="en-US" sz="1000" dirty="0"/>
              <a:t>, </a:t>
            </a:r>
            <a:r>
              <a:rPr lang="en-US" sz="1000" dirty="0" smtClean="0"/>
              <a:t>interviews</a:t>
            </a:r>
            <a:r>
              <a:rPr lang="en-US" sz="1000" dirty="0"/>
              <a:t>, and culminating in the oath of citizenship.</a:t>
            </a:r>
          </a:p>
          <a:p>
            <a:endParaRPr lang="en-US" sz="1000" b="1" dirty="0"/>
          </a:p>
          <a:p>
            <a:r>
              <a:rPr lang="en-US" sz="1000" b="1" dirty="0"/>
              <a:t>Amplifying </a:t>
            </a:r>
            <a:r>
              <a:rPr lang="en-US" sz="1000" b="1" dirty="0" smtClean="0"/>
              <a:t>Impact </a:t>
            </a:r>
            <a:r>
              <a:rPr lang="en-US" sz="1000" b="1" dirty="0"/>
              <a:t>T</a:t>
            </a:r>
            <a:r>
              <a:rPr lang="en-US" sz="1000" b="1" dirty="0" smtClean="0"/>
              <a:t>hrough </a:t>
            </a:r>
            <a:r>
              <a:rPr lang="en-US" sz="1000" b="1" dirty="0"/>
              <a:t>T</a:t>
            </a:r>
            <a:r>
              <a:rPr lang="en-US" sz="1000" b="1" dirty="0" smtClean="0"/>
              <a:t>echnical </a:t>
            </a:r>
            <a:r>
              <a:rPr lang="en-US" sz="1000" b="1" dirty="0"/>
              <a:t>A</a:t>
            </a:r>
            <a:r>
              <a:rPr lang="en-US" sz="1000" b="1" dirty="0" smtClean="0"/>
              <a:t>ssistance</a:t>
            </a:r>
            <a:endParaRPr lang="en-US" sz="1000" b="1" dirty="0"/>
          </a:p>
          <a:p>
            <a:r>
              <a:rPr lang="en-US" sz="1000" dirty="0"/>
              <a:t>PC provides technical assistance and legal expertise to 16 community partner </a:t>
            </a:r>
            <a:r>
              <a:rPr lang="en-US" sz="1000" dirty="0" smtClean="0"/>
              <a:t>organizations </a:t>
            </a:r>
            <a:r>
              <a:rPr lang="en-US" sz="1000" dirty="0" smtClean="0"/>
              <a:t>throughout New England that </a:t>
            </a:r>
            <a:r>
              <a:rPr lang="en-US" sz="1000" dirty="0"/>
              <a:t>help </a:t>
            </a:r>
            <a:r>
              <a:rPr lang="en-US" sz="1000" dirty="0" smtClean="0"/>
              <a:t>2,400 </a:t>
            </a:r>
            <a:r>
              <a:rPr lang="en-US" sz="1000" dirty="0"/>
              <a:t>additional immigrants </a:t>
            </a:r>
            <a:r>
              <a:rPr lang="en-US" sz="1000" dirty="0" smtClean="0"/>
              <a:t>annually through </a:t>
            </a:r>
            <a:r>
              <a:rPr lang="en-US" sz="1000" dirty="0"/>
              <a:t>the naturalization process. Working closely with community partners allows PC to increase its impact while reaching </a:t>
            </a:r>
            <a:r>
              <a:rPr lang="en-US" sz="1000" dirty="0" smtClean="0"/>
              <a:t>linguistically or geographically isolated immigrant communities.</a:t>
            </a:r>
            <a:endParaRPr lang="en-US" sz="1000" dirty="0">
              <a:solidFill>
                <a:srgbClr val="000000"/>
              </a:solidFill>
            </a:endParaRPr>
          </a:p>
        </p:txBody>
      </p:sp>
      <p:sp>
        <p:nvSpPr>
          <p:cNvPr id="29" name="Rectangle 28"/>
          <p:cNvSpPr/>
          <p:nvPr/>
        </p:nvSpPr>
        <p:spPr>
          <a:xfrm>
            <a:off x="816654" y="7309969"/>
            <a:ext cx="1607946" cy="16002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cap="all" dirty="0">
                <a:solidFill>
                  <a:schemeClr val="accent3"/>
                </a:solidFill>
              </a:rPr>
              <a:t>Place PHOTO HERE</a:t>
            </a:r>
          </a:p>
        </p:txBody>
      </p:sp>
      <p:grpSp>
        <p:nvGrpSpPr>
          <p:cNvPr id="19" name="Group 18"/>
          <p:cNvGrpSpPr/>
          <p:nvPr/>
        </p:nvGrpSpPr>
        <p:grpSpPr>
          <a:xfrm>
            <a:off x="524925" y="4310127"/>
            <a:ext cx="2179077" cy="2665365"/>
            <a:chOff x="524925" y="3911596"/>
            <a:chExt cx="2179077" cy="2665365"/>
          </a:xfrm>
        </p:grpSpPr>
        <p:sp>
          <p:nvSpPr>
            <p:cNvPr id="8" name="TextBox 7"/>
            <p:cNvSpPr txBox="1"/>
            <p:nvPr/>
          </p:nvSpPr>
          <p:spPr>
            <a:xfrm>
              <a:off x="579967" y="4227600"/>
              <a:ext cx="2057400" cy="2349361"/>
            </a:xfrm>
            <a:prstGeom prst="rect">
              <a:avLst/>
            </a:prstGeom>
            <a:noFill/>
          </p:spPr>
          <p:txBody>
            <a:bodyPr wrap="square" rtlCol="0">
              <a:spAutoFit/>
            </a:bodyPr>
            <a:lstStyle/>
            <a:p>
              <a:pPr>
                <a:lnSpc>
                  <a:spcPts val="1700"/>
                </a:lnSpc>
                <a:spcAft>
                  <a:spcPts val="600"/>
                </a:spcAft>
              </a:pPr>
              <a:r>
                <a:rPr lang="en-US" sz="1400" b="1" dirty="0">
                  <a:solidFill>
                    <a:srgbClr val="918C12"/>
                  </a:solidFill>
                  <a:latin typeface="Calibri"/>
                  <a:cs typeface="Calibri"/>
                </a:rPr>
                <a:t>I was intimidated by the citizenship </a:t>
              </a:r>
              <a:r>
                <a:rPr lang="en-US" sz="1400" b="1" dirty="0" smtClean="0">
                  <a:solidFill>
                    <a:srgbClr val="918C12"/>
                  </a:solidFill>
                  <a:latin typeface="Calibri"/>
                  <a:cs typeface="Calibri"/>
                </a:rPr>
                <a:t>process, but </a:t>
              </a:r>
              <a:r>
                <a:rPr lang="en-US" sz="1400" b="1" dirty="0">
                  <a:solidFill>
                    <a:srgbClr val="918C12"/>
                  </a:solidFill>
                  <a:latin typeface="Calibri"/>
                  <a:cs typeface="Calibri"/>
                </a:rPr>
                <a:t>Project Citizenship’s </a:t>
              </a:r>
              <a:r>
                <a:rPr lang="en-US" sz="1400" b="1" dirty="0" smtClean="0">
                  <a:solidFill>
                    <a:srgbClr val="918C12"/>
                  </a:solidFill>
                  <a:latin typeface="Calibri"/>
                  <a:cs typeface="Calibri"/>
                </a:rPr>
                <a:t>help </a:t>
              </a:r>
              <a:r>
                <a:rPr lang="en-US" sz="1400" b="1" dirty="0">
                  <a:solidFill>
                    <a:srgbClr val="918C12"/>
                  </a:solidFill>
                  <a:latin typeface="Calibri"/>
                  <a:cs typeface="Calibri"/>
                </a:rPr>
                <a:t>made it easy and clear. As a citizen, I am no longer a guest or a spectator; I am home.</a:t>
              </a:r>
            </a:p>
            <a:p>
              <a:pPr>
                <a:lnSpc>
                  <a:spcPts val="1700"/>
                </a:lnSpc>
                <a:spcAft>
                  <a:spcPts val="600"/>
                </a:spcAft>
              </a:pPr>
              <a:r>
                <a:rPr lang="en-US" sz="1000" b="1" cap="all" dirty="0" err="1">
                  <a:solidFill>
                    <a:srgbClr val="918C12"/>
                  </a:solidFill>
                </a:rPr>
                <a:t>elizabeth</a:t>
              </a:r>
              <a:r>
                <a:rPr lang="en-US" sz="1000" b="1" cap="all" dirty="0">
                  <a:solidFill>
                    <a:srgbClr val="918C12"/>
                  </a:solidFill>
                </a:rPr>
                <a:t> </a:t>
              </a:r>
              <a:r>
                <a:rPr lang="en-US" sz="1000" b="1" cap="all" dirty="0" err="1">
                  <a:solidFill>
                    <a:srgbClr val="918C12"/>
                  </a:solidFill>
                </a:rPr>
                <a:t>Harroo</a:t>
              </a:r>
              <a:r>
                <a:rPr lang="en-US" sz="1100" b="1" dirty="0">
                  <a:solidFill>
                    <a:schemeClr val="accent1"/>
                  </a:solidFill>
                  <a:cs typeface="Calibri"/>
                </a:rPr>
                <a:t/>
              </a:r>
              <a:br>
                <a:rPr lang="en-US" sz="1100" b="1" dirty="0">
                  <a:solidFill>
                    <a:schemeClr val="accent1"/>
                  </a:solidFill>
                  <a:cs typeface="Calibri"/>
                </a:rPr>
              </a:br>
              <a:r>
                <a:rPr lang="en-US" sz="1000" b="1" dirty="0">
                  <a:solidFill>
                    <a:schemeClr val="accent1"/>
                  </a:solidFill>
                  <a:cs typeface="Calibri"/>
                </a:rPr>
                <a:t>Citizen of the United States </a:t>
              </a:r>
              <a:r>
                <a:rPr lang="en-US" sz="1000" b="1" dirty="0">
                  <a:solidFill>
                    <a:srgbClr val="918C12"/>
                  </a:solidFill>
                </a:rPr>
                <a:t>and Trinidad and Tobago</a:t>
              </a:r>
              <a:endParaRPr lang="en-US" sz="1100" b="1" dirty="0">
                <a:solidFill>
                  <a:schemeClr val="accent1"/>
                </a:solidFill>
                <a:cs typeface="Calibri"/>
              </a:endParaRPr>
            </a:p>
          </p:txBody>
        </p:sp>
        <p:grpSp>
          <p:nvGrpSpPr>
            <p:cNvPr id="10" name="Group 9"/>
            <p:cNvGrpSpPr/>
            <p:nvPr/>
          </p:nvGrpSpPr>
          <p:grpSpPr>
            <a:xfrm>
              <a:off x="524925" y="3911596"/>
              <a:ext cx="2112442" cy="431800"/>
              <a:chOff x="524925" y="3911596"/>
              <a:chExt cx="2112442" cy="431800"/>
            </a:xfrm>
          </p:grpSpPr>
          <p:cxnSp>
            <p:nvCxnSpPr>
              <p:cNvPr id="15" name="Straight Connector 14"/>
              <p:cNvCxnSpPr/>
              <p:nvPr/>
            </p:nvCxnSpPr>
            <p:spPr>
              <a:xfrm>
                <a:off x="579967" y="4168644"/>
                <a:ext cx="2057400" cy="19184"/>
              </a:xfrm>
              <a:prstGeom prst="line">
                <a:avLst/>
              </a:prstGeom>
              <a:ln w="12700">
                <a:solidFill>
                  <a:srgbClr val="DBD9D6"/>
                </a:solidFill>
              </a:ln>
              <a:effectLst/>
            </p:spPr>
            <p:style>
              <a:lnRef idx="2">
                <a:schemeClr val="accent1"/>
              </a:lnRef>
              <a:fillRef idx="0">
                <a:schemeClr val="accent1"/>
              </a:fillRef>
              <a:effectRef idx="1">
                <a:schemeClr val="accent1"/>
              </a:effectRef>
              <a:fontRef idx="minor">
                <a:schemeClr val="tx1"/>
              </a:fontRef>
            </p:style>
          </p:cxnSp>
          <p:pic>
            <p:nvPicPr>
              <p:cNvPr id="7" name="Picture 6" descr="quotemark_lef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25" y="3911596"/>
                <a:ext cx="457200" cy="431800"/>
              </a:xfrm>
              <a:prstGeom prst="rect">
                <a:avLst/>
              </a:prstGeom>
            </p:spPr>
          </p:pic>
        </p:grpSp>
        <p:grpSp>
          <p:nvGrpSpPr>
            <p:cNvPr id="18" name="Group 17"/>
            <p:cNvGrpSpPr/>
            <p:nvPr/>
          </p:nvGrpSpPr>
          <p:grpSpPr>
            <a:xfrm>
              <a:off x="579967" y="5664020"/>
              <a:ext cx="2124035" cy="457200"/>
              <a:chOff x="579967" y="5664020"/>
              <a:chExt cx="2124035" cy="457200"/>
            </a:xfrm>
          </p:grpSpPr>
          <p:cxnSp>
            <p:nvCxnSpPr>
              <p:cNvPr id="17" name="Straight Connector 16"/>
              <p:cNvCxnSpPr/>
              <p:nvPr/>
            </p:nvCxnSpPr>
            <p:spPr>
              <a:xfrm>
                <a:off x="579967" y="5809927"/>
                <a:ext cx="2057400" cy="0"/>
              </a:xfrm>
              <a:prstGeom prst="line">
                <a:avLst/>
              </a:prstGeom>
              <a:ln w="12700">
                <a:solidFill>
                  <a:srgbClr val="DBD9D6"/>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quotemark_rig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802" y="5664020"/>
                <a:ext cx="457200" cy="457200"/>
              </a:xfrm>
              <a:prstGeom prst="rect">
                <a:avLst/>
              </a:prstGeom>
            </p:spPr>
          </p:pic>
        </p:grpSp>
      </p:grpSp>
      <p:sp>
        <p:nvSpPr>
          <p:cNvPr id="2" name="TextBox 1"/>
          <p:cNvSpPr txBox="1"/>
          <p:nvPr/>
        </p:nvSpPr>
        <p:spPr>
          <a:xfrm>
            <a:off x="3157864" y="953833"/>
            <a:ext cx="3813048" cy="2862072"/>
          </a:xfrm>
          <a:prstGeom prst="rect">
            <a:avLst/>
          </a:prstGeom>
          <a:solidFill>
            <a:schemeClr val="bg1">
              <a:lumMod val="85000"/>
            </a:schemeClr>
          </a:solidFill>
        </p:spPr>
        <p:txBody>
          <a:bodyPr wrap="none" rtlCol="0">
            <a:spAutoFit/>
          </a:bodyPr>
          <a:lstStyle/>
          <a:p>
            <a:pPr algn="ctr"/>
            <a:r>
              <a:rPr lang="en-US" dirty="0"/>
              <a:t>Insert Model Graphic Here</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243" y="717136"/>
            <a:ext cx="4370307" cy="3279131"/>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9744" r="2993"/>
          <a:stretch/>
        </p:blipFill>
        <p:spPr>
          <a:xfrm>
            <a:off x="630656" y="7196842"/>
            <a:ext cx="2057400" cy="2039112"/>
          </a:xfrm>
          <a:prstGeom prst="rect">
            <a:avLst/>
          </a:prstGeom>
        </p:spPr>
      </p:pic>
    </p:spTree>
    <p:extLst>
      <p:ext uri="{BB962C8B-B14F-4D97-AF65-F5344CB8AC3E}">
        <p14:creationId xmlns:p14="http://schemas.microsoft.com/office/powerpoint/2010/main" val="8970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9100" y="563800"/>
            <a:ext cx="4114800" cy="3695884"/>
          </a:xfrm>
          <a:prstGeom prst="rect">
            <a:avLst/>
          </a:prstGeom>
          <a:noFill/>
        </p:spPr>
        <p:txBody>
          <a:bodyPr wrap="square" rtlCol="0">
            <a:spAutoFit/>
          </a:bodyPr>
          <a:lstStyle/>
          <a:p>
            <a:pPr>
              <a:lnSpc>
                <a:spcPts val="1400"/>
              </a:lnSpc>
              <a:spcBef>
                <a:spcPts val="1200"/>
              </a:spcBef>
              <a:spcAft>
                <a:spcPts val="300"/>
              </a:spcAft>
            </a:pPr>
            <a:r>
              <a:rPr lang="en-US" sz="1200" b="1" cap="all" dirty="0">
                <a:solidFill>
                  <a:srgbClr val="873299"/>
                </a:solidFill>
              </a:rPr>
              <a:t>Benefits of citizenship</a:t>
            </a:r>
          </a:p>
          <a:p>
            <a:r>
              <a:rPr lang="en-US" sz="1000" dirty="0"/>
              <a:t>Project Citizenship’s impact starts with individuals and </a:t>
            </a:r>
            <a:r>
              <a:rPr lang="en-US" sz="1000" dirty="0" smtClean="0"/>
              <a:t>extends to </a:t>
            </a:r>
            <a:r>
              <a:rPr lang="en-US" sz="1000" dirty="0"/>
              <a:t>families </a:t>
            </a:r>
            <a:r>
              <a:rPr lang="en-US" sz="1000" dirty="0" smtClean="0"/>
              <a:t>as well as communities</a:t>
            </a:r>
            <a:r>
              <a:rPr lang="en-US" sz="1000" dirty="0"/>
              <a:t>. Because 95% of PC’s clients successfully obtain citizenship, the </a:t>
            </a:r>
            <a:r>
              <a:rPr lang="en-US" sz="1000" dirty="0" smtClean="0"/>
              <a:t>benefits of citizenship and civic engagement are </a:t>
            </a:r>
            <a:r>
              <a:rPr lang="en-US" sz="1000" dirty="0"/>
              <a:t>amplified throughout the Commonwealth. </a:t>
            </a:r>
          </a:p>
          <a:p>
            <a:endParaRPr lang="en-US" sz="1000" dirty="0"/>
          </a:p>
          <a:p>
            <a:r>
              <a:rPr lang="en-US" sz="1000" b="1" dirty="0"/>
              <a:t>Empowered Individuals</a:t>
            </a:r>
            <a:endParaRPr lang="en-US" sz="1000" dirty="0"/>
          </a:p>
          <a:p>
            <a:r>
              <a:rPr lang="en-US" sz="1000" dirty="0"/>
              <a:t>Immigrants who become citizens earn the rights and privileges of U.S. born citizens. They are able to vote, obtain government jobs, run for elected office, </a:t>
            </a:r>
            <a:r>
              <a:rPr lang="en-US" sz="1000" dirty="0" smtClean="0"/>
              <a:t>travel </a:t>
            </a:r>
            <a:r>
              <a:rPr lang="en-US" sz="1000" dirty="0"/>
              <a:t>freely with the security of a U.S. </a:t>
            </a:r>
            <a:r>
              <a:rPr lang="en-US" sz="1000" dirty="0" smtClean="0"/>
              <a:t>passport</a:t>
            </a:r>
            <a:r>
              <a:rPr lang="en-US" sz="1000" dirty="0" smtClean="0"/>
              <a:t>, and are </a:t>
            </a:r>
            <a:r>
              <a:rPr lang="en-US" sz="1000" dirty="0"/>
              <a:t>eligible for federal student </a:t>
            </a:r>
            <a:r>
              <a:rPr lang="en-US" sz="1000" dirty="0" smtClean="0"/>
              <a:t>loans.</a:t>
            </a:r>
            <a:r>
              <a:rPr lang="en-US" sz="1000" dirty="0"/>
              <a:t> </a:t>
            </a:r>
            <a:r>
              <a:rPr lang="en-US" sz="1000" dirty="0" smtClean="0"/>
              <a:t>These </a:t>
            </a:r>
            <a:r>
              <a:rPr lang="en-US" sz="1000" dirty="0"/>
              <a:t>benefits lead to increased earning power and a stronger sense of security.</a:t>
            </a:r>
          </a:p>
          <a:p>
            <a:endParaRPr lang="en-US" sz="1000" dirty="0"/>
          </a:p>
          <a:p>
            <a:r>
              <a:rPr lang="en-US" sz="1000" b="1" dirty="0"/>
              <a:t>United Families </a:t>
            </a:r>
          </a:p>
          <a:p>
            <a:r>
              <a:rPr lang="en-US" sz="1000" dirty="0"/>
              <a:t>Children holding green cards automatically become U.S. citizens when a parent takes the naturalization oath. Citizens have the highest priority when filing family-based petitions to bring relatives to the U.S. for reunification.</a:t>
            </a:r>
          </a:p>
          <a:p>
            <a:endParaRPr lang="en-US" sz="1000" b="1" dirty="0"/>
          </a:p>
          <a:p>
            <a:r>
              <a:rPr lang="en-US" sz="1000" b="1" dirty="0"/>
              <a:t>Cohesive Communities </a:t>
            </a:r>
          </a:p>
          <a:p>
            <a:r>
              <a:rPr lang="en-US" sz="1000" dirty="0"/>
              <a:t>Research shows that cities and neighborhoods with higher naturalization </a:t>
            </a:r>
            <a:r>
              <a:rPr lang="en-US" sz="1000" dirty="0" smtClean="0"/>
              <a:t>rates </a:t>
            </a:r>
            <a:r>
              <a:rPr lang="en-US" sz="1000" dirty="0"/>
              <a:t>benefit from a more stable workforce and a more </a:t>
            </a:r>
            <a:r>
              <a:rPr lang="en-US" sz="1000" dirty="0" smtClean="0"/>
              <a:t>vital economy</a:t>
            </a:r>
            <a:r>
              <a:rPr lang="en-US" sz="1000" dirty="0"/>
              <a:t>. Moreover, civic engagement deepens when </a:t>
            </a:r>
            <a:r>
              <a:rPr lang="en-US" sz="1000" dirty="0" smtClean="0"/>
              <a:t>immigrants </a:t>
            </a:r>
            <a:r>
              <a:rPr lang="en-US" sz="1000" dirty="0"/>
              <a:t>cast their votes and run for public </a:t>
            </a:r>
            <a:r>
              <a:rPr lang="en-US" sz="1000" dirty="0" smtClean="0"/>
              <a:t>office to help create a representative government. </a:t>
            </a:r>
            <a:endParaRPr lang="en-US" sz="1000" dirty="0"/>
          </a:p>
        </p:txBody>
      </p:sp>
      <p:sp>
        <p:nvSpPr>
          <p:cNvPr id="21" name="TextBox 20"/>
          <p:cNvSpPr txBox="1"/>
          <p:nvPr/>
        </p:nvSpPr>
        <p:spPr>
          <a:xfrm>
            <a:off x="503764" y="851321"/>
            <a:ext cx="2264836" cy="3657411"/>
          </a:xfrm>
          <a:prstGeom prst="rect">
            <a:avLst/>
          </a:prstGeom>
          <a:noFill/>
        </p:spPr>
        <p:txBody>
          <a:bodyPr wrap="square" rtlCol="0">
            <a:spAutoFit/>
          </a:bodyPr>
          <a:lstStyle/>
          <a:p>
            <a:pPr>
              <a:lnSpc>
                <a:spcPts val="1700"/>
              </a:lnSpc>
              <a:spcAft>
                <a:spcPts val="600"/>
              </a:spcAft>
            </a:pPr>
            <a:r>
              <a:rPr lang="en-US" sz="1400" b="1" dirty="0">
                <a:solidFill>
                  <a:srgbClr val="918C12"/>
                </a:solidFill>
                <a:cs typeface="Calibri"/>
              </a:rPr>
              <a:t>Volunteering with immigrants and helping with their applications for citizenship encouraged me and renewed my faith in people. Citizenship provides real security for immigrants and Project Citizenship makes the complicated process </a:t>
            </a:r>
            <a:r>
              <a:rPr lang="en-US" sz="1400" b="1" dirty="0" smtClean="0">
                <a:solidFill>
                  <a:srgbClr val="918C12"/>
                </a:solidFill>
                <a:cs typeface="Calibri"/>
              </a:rPr>
              <a:t>doable </a:t>
            </a:r>
            <a:r>
              <a:rPr lang="en-US" sz="1400" b="1" dirty="0">
                <a:solidFill>
                  <a:srgbClr val="918C12"/>
                </a:solidFill>
                <a:cs typeface="Calibri"/>
              </a:rPr>
              <a:t>and approachable. The excitement that Project Citizenship brings to their workshops is infectious. </a:t>
            </a:r>
          </a:p>
          <a:p>
            <a:pPr>
              <a:lnSpc>
                <a:spcPts val="1700"/>
              </a:lnSpc>
              <a:spcAft>
                <a:spcPts val="600"/>
              </a:spcAft>
            </a:pPr>
            <a:r>
              <a:rPr lang="en-US" sz="1000" b="1" cap="all" dirty="0">
                <a:solidFill>
                  <a:srgbClr val="918C12"/>
                </a:solidFill>
              </a:rPr>
              <a:t>Joel Lehrer</a:t>
            </a:r>
            <a:r>
              <a:rPr lang="en-US" sz="1100" b="1" dirty="0">
                <a:solidFill>
                  <a:schemeClr val="accent1"/>
                </a:solidFill>
                <a:cs typeface="Calibri"/>
              </a:rPr>
              <a:t/>
            </a:r>
            <a:br>
              <a:rPr lang="en-US" sz="1100" b="1" dirty="0">
                <a:solidFill>
                  <a:schemeClr val="accent1"/>
                </a:solidFill>
                <a:cs typeface="Calibri"/>
              </a:rPr>
            </a:br>
            <a:r>
              <a:rPr lang="en-US" sz="1000" b="1" dirty="0">
                <a:solidFill>
                  <a:srgbClr val="918C12"/>
                </a:solidFill>
              </a:rPr>
              <a:t>Goodwin Procter</a:t>
            </a:r>
          </a:p>
        </p:txBody>
      </p:sp>
      <p:sp>
        <p:nvSpPr>
          <p:cNvPr id="20" name="TextBox 19"/>
          <p:cNvSpPr txBox="1"/>
          <p:nvPr/>
        </p:nvSpPr>
        <p:spPr>
          <a:xfrm>
            <a:off x="494803" y="5277221"/>
            <a:ext cx="2057400" cy="2939266"/>
          </a:xfrm>
          <a:prstGeom prst="rect">
            <a:avLst/>
          </a:prstGeom>
          <a:solidFill>
            <a:srgbClr val="DBD9D6"/>
          </a:solidFill>
          <a:ln w="12700">
            <a:noFill/>
          </a:ln>
        </p:spPr>
        <p:txBody>
          <a:bodyPr wrap="square" lIns="182880" tIns="137160" rIns="182880" bIns="137160" rtlCol="0">
            <a:spAutoFit/>
          </a:bodyPr>
          <a:lstStyle/>
          <a:p>
            <a:pPr>
              <a:spcAft>
                <a:spcPts val="600"/>
              </a:spcAft>
            </a:pPr>
            <a:r>
              <a:rPr lang="en-US" sz="1200" b="1" dirty="0">
                <a:solidFill>
                  <a:srgbClr val="461D4C"/>
                </a:solidFill>
              </a:rPr>
              <a:t>Key Investors</a:t>
            </a:r>
            <a:endParaRPr lang="en-US" sz="900" b="1" dirty="0">
              <a:solidFill>
                <a:srgbClr val="461D4C"/>
              </a:solidFill>
            </a:endParaRPr>
          </a:p>
          <a:p>
            <a:pPr marL="171450" indent="-171450">
              <a:spcAft>
                <a:spcPts val="600"/>
              </a:spcAft>
              <a:buFont typeface="Arial"/>
              <a:buChar char="•"/>
            </a:pPr>
            <a:r>
              <a:rPr lang="en-US" sz="900" b="1" cap="all" dirty="0">
                <a:solidFill>
                  <a:srgbClr val="873299"/>
                </a:solidFill>
              </a:rPr>
              <a:t>The </a:t>
            </a:r>
            <a:r>
              <a:rPr lang="en-US" sz="900" b="1" cap="all" dirty="0" err="1">
                <a:solidFill>
                  <a:srgbClr val="873299"/>
                </a:solidFill>
              </a:rPr>
              <a:t>boston</a:t>
            </a:r>
            <a:r>
              <a:rPr lang="en-US" sz="900" b="1" cap="all" dirty="0">
                <a:solidFill>
                  <a:srgbClr val="873299"/>
                </a:solidFill>
              </a:rPr>
              <a:t> foundation</a:t>
            </a:r>
          </a:p>
          <a:p>
            <a:pPr marL="171450" indent="-171450">
              <a:spcAft>
                <a:spcPts val="600"/>
              </a:spcAft>
              <a:buFont typeface="Arial"/>
              <a:buChar char="•"/>
            </a:pPr>
            <a:r>
              <a:rPr lang="en-US" sz="900" b="1" cap="all" dirty="0" smtClean="0">
                <a:solidFill>
                  <a:srgbClr val="873299"/>
                </a:solidFill>
              </a:rPr>
              <a:t>Fish </a:t>
            </a:r>
            <a:r>
              <a:rPr lang="en-US" sz="900" b="1" cap="all" dirty="0">
                <a:solidFill>
                  <a:srgbClr val="873299"/>
                </a:solidFill>
              </a:rPr>
              <a:t>family foundation</a:t>
            </a:r>
          </a:p>
          <a:p>
            <a:pPr marL="171450" indent="-171450">
              <a:spcAft>
                <a:spcPts val="600"/>
              </a:spcAft>
              <a:buFont typeface="Arial"/>
              <a:buChar char="•"/>
            </a:pPr>
            <a:r>
              <a:rPr lang="en-US" sz="900" b="1" cap="all" dirty="0">
                <a:solidFill>
                  <a:srgbClr val="873299"/>
                </a:solidFill>
              </a:rPr>
              <a:t>Foundation for </a:t>
            </a:r>
            <a:r>
              <a:rPr lang="en-US" sz="900" b="1" cap="all" dirty="0" err="1">
                <a:solidFill>
                  <a:srgbClr val="873299"/>
                </a:solidFill>
              </a:rPr>
              <a:t>metrowest</a:t>
            </a:r>
            <a:endParaRPr lang="en-US" sz="900" b="1" cap="all" dirty="0">
              <a:solidFill>
                <a:srgbClr val="873299"/>
              </a:solidFill>
            </a:endParaRPr>
          </a:p>
          <a:p>
            <a:pPr lvl="0" indent="-171450">
              <a:spcAft>
                <a:spcPts val="600"/>
              </a:spcAft>
            </a:pPr>
            <a:r>
              <a:rPr lang="en-US" sz="1200" b="1" dirty="0" smtClean="0">
                <a:solidFill>
                  <a:srgbClr val="461D4C"/>
                </a:solidFill>
              </a:rPr>
              <a:t>Partners</a:t>
            </a:r>
            <a:endParaRPr lang="en-US" sz="1200" b="1" dirty="0">
              <a:solidFill>
                <a:srgbClr val="461D4C"/>
              </a:solidFill>
            </a:endParaRPr>
          </a:p>
          <a:p>
            <a:pPr marL="171450" indent="-171450">
              <a:spcAft>
                <a:spcPts val="600"/>
              </a:spcAft>
              <a:buFont typeface="Arial"/>
              <a:buChar char="•"/>
            </a:pPr>
            <a:r>
              <a:rPr lang="en-US" sz="900" b="1" cap="all" dirty="0">
                <a:solidFill>
                  <a:srgbClr val="873299"/>
                </a:solidFill>
              </a:rPr>
              <a:t>Boston college law school</a:t>
            </a:r>
          </a:p>
          <a:p>
            <a:pPr marL="171450" indent="-171450">
              <a:spcAft>
                <a:spcPts val="600"/>
              </a:spcAft>
              <a:buFont typeface="Arial"/>
              <a:buChar char="•"/>
            </a:pPr>
            <a:r>
              <a:rPr lang="en-US" sz="900" b="1" cap="all" dirty="0">
                <a:solidFill>
                  <a:srgbClr val="873299"/>
                </a:solidFill>
              </a:rPr>
              <a:t>Boston university school </a:t>
            </a:r>
            <a:r>
              <a:rPr lang="en-US" sz="900" b="1" cap="all" dirty="0" err="1">
                <a:solidFill>
                  <a:srgbClr val="873299"/>
                </a:solidFill>
              </a:rPr>
              <a:t>oF</a:t>
            </a:r>
            <a:r>
              <a:rPr lang="en-US" sz="900" b="1" cap="all" dirty="0">
                <a:solidFill>
                  <a:srgbClr val="873299"/>
                </a:solidFill>
              </a:rPr>
              <a:t> LAW</a:t>
            </a:r>
          </a:p>
          <a:p>
            <a:pPr marL="171450" indent="-171450">
              <a:spcAft>
                <a:spcPts val="600"/>
              </a:spcAft>
              <a:buFont typeface="Arial"/>
              <a:buChar char="•"/>
            </a:pPr>
            <a:r>
              <a:rPr lang="en-US" sz="900" b="1" cap="all" dirty="0">
                <a:solidFill>
                  <a:srgbClr val="873299"/>
                </a:solidFill>
              </a:rPr>
              <a:t>Goodwin </a:t>
            </a:r>
            <a:r>
              <a:rPr lang="en-US" sz="900" b="1" cap="all" dirty="0" err="1">
                <a:solidFill>
                  <a:srgbClr val="873299"/>
                </a:solidFill>
              </a:rPr>
              <a:t>procter</a:t>
            </a:r>
            <a:endParaRPr lang="en-US" sz="900" b="1" cap="all" dirty="0">
              <a:solidFill>
                <a:srgbClr val="873299"/>
              </a:solidFill>
            </a:endParaRPr>
          </a:p>
          <a:p>
            <a:pPr marL="171450" indent="-171450">
              <a:spcAft>
                <a:spcPts val="600"/>
              </a:spcAft>
              <a:buFont typeface="Arial"/>
              <a:buChar char="•"/>
            </a:pPr>
            <a:r>
              <a:rPr lang="en-US" sz="900" b="1" cap="all" dirty="0" smtClean="0">
                <a:solidFill>
                  <a:srgbClr val="873299"/>
                </a:solidFill>
              </a:rPr>
              <a:t>Harvard </a:t>
            </a:r>
            <a:r>
              <a:rPr lang="en-US" sz="900" b="1" cap="all" dirty="0">
                <a:solidFill>
                  <a:srgbClr val="873299"/>
                </a:solidFill>
              </a:rPr>
              <a:t>law school </a:t>
            </a:r>
          </a:p>
          <a:p>
            <a:pPr marL="171450" indent="-171450">
              <a:spcAft>
                <a:spcPts val="600"/>
              </a:spcAft>
              <a:buFont typeface="Arial"/>
              <a:buChar char="•"/>
            </a:pPr>
            <a:r>
              <a:rPr lang="en-US" sz="900" b="1" cap="all" dirty="0" smtClean="0">
                <a:solidFill>
                  <a:srgbClr val="873299"/>
                </a:solidFill>
              </a:rPr>
              <a:t>ropes </a:t>
            </a:r>
            <a:r>
              <a:rPr lang="en-US" sz="900" b="1" cap="all" dirty="0">
                <a:solidFill>
                  <a:srgbClr val="873299"/>
                </a:solidFill>
              </a:rPr>
              <a:t>&amp;</a:t>
            </a:r>
            <a:r>
              <a:rPr lang="en-US" sz="900" b="1" cap="all" dirty="0" smtClean="0">
                <a:solidFill>
                  <a:srgbClr val="873299"/>
                </a:solidFill>
              </a:rPr>
              <a:t> </a:t>
            </a:r>
            <a:r>
              <a:rPr lang="en-US" sz="900" b="1" cap="all" dirty="0">
                <a:solidFill>
                  <a:srgbClr val="873299"/>
                </a:solidFill>
              </a:rPr>
              <a:t>gray</a:t>
            </a:r>
          </a:p>
          <a:p>
            <a:pPr marL="171450" indent="-171450">
              <a:spcAft>
                <a:spcPts val="600"/>
              </a:spcAft>
              <a:buFont typeface="Arial"/>
              <a:buChar char="•"/>
            </a:pPr>
            <a:r>
              <a:rPr lang="en-US" sz="900" b="1" cap="all" dirty="0" err="1" smtClean="0">
                <a:solidFill>
                  <a:srgbClr val="873299"/>
                </a:solidFill>
              </a:rPr>
              <a:t>Wilmerhale</a:t>
            </a:r>
            <a:endParaRPr lang="en-US" sz="900" b="1" cap="all" dirty="0">
              <a:solidFill>
                <a:srgbClr val="873299"/>
              </a:solidFill>
            </a:endParaRPr>
          </a:p>
        </p:txBody>
      </p:sp>
      <p:sp>
        <p:nvSpPr>
          <p:cNvPr id="23" name="TextBox 22"/>
          <p:cNvSpPr txBox="1"/>
          <p:nvPr/>
        </p:nvSpPr>
        <p:spPr>
          <a:xfrm>
            <a:off x="2983344" y="4279089"/>
            <a:ext cx="4114800" cy="1387559"/>
          </a:xfrm>
          <a:prstGeom prst="rect">
            <a:avLst/>
          </a:prstGeom>
          <a:noFill/>
        </p:spPr>
        <p:txBody>
          <a:bodyPr wrap="square" rtlCol="0">
            <a:spAutoFit/>
          </a:bodyPr>
          <a:lstStyle/>
          <a:p>
            <a:pPr>
              <a:lnSpc>
                <a:spcPts val="1400"/>
              </a:lnSpc>
              <a:spcBef>
                <a:spcPts val="1200"/>
              </a:spcBef>
              <a:spcAft>
                <a:spcPts val="300"/>
              </a:spcAft>
            </a:pPr>
            <a:r>
              <a:rPr lang="en-US" sz="1200" b="1" cap="all" dirty="0">
                <a:solidFill>
                  <a:srgbClr val="873299"/>
                </a:solidFill>
              </a:rPr>
              <a:t>Financial Sustainability</a:t>
            </a:r>
          </a:p>
          <a:p>
            <a:pPr>
              <a:lnSpc>
                <a:spcPts val="1400"/>
              </a:lnSpc>
              <a:spcAft>
                <a:spcPts val="600"/>
              </a:spcAft>
            </a:pPr>
            <a:r>
              <a:rPr lang="en-US" sz="1000" dirty="0"/>
              <a:t>Project Citizenship was launched through the vision of Larry and Atsuko Fish and generously funded by </a:t>
            </a:r>
            <a:r>
              <a:rPr lang="en-US" sz="1000" dirty="0" smtClean="0"/>
              <a:t>the </a:t>
            </a:r>
            <a:r>
              <a:rPr lang="en-US" sz="1000" dirty="0"/>
              <a:t>Fish Family Foundation to advance U.S. citizenship services. With the current environment </a:t>
            </a:r>
            <a:r>
              <a:rPr lang="en-US" sz="1000" dirty="0" smtClean="0"/>
              <a:t>on the subject of </a:t>
            </a:r>
            <a:r>
              <a:rPr lang="en-US" sz="1000" dirty="0"/>
              <a:t>immigration, the demand for PC’s assistance has increased dramatically. PC is well poised to capitalize on its </a:t>
            </a:r>
            <a:r>
              <a:rPr lang="en-US" sz="1000" dirty="0" smtClean="0"/>
              <a:t>proven model </a:t>
            </a:r>
            <a:r>
              <a:rPr lang="en-US" sz="1000" dirty="0"/>
              <a:t>and </a:t>
            </a:r>
            <a:r>
              <a:rPr lang="en-US" sz="1000" dirty="0" smtClean="0"/>
              <a:t>to </a:t>
            </a:r>
            <a:r>
              <a:rPr lang="en-US" sz="1000" dirty="0"/>
              <a:t>grow its funding base with investments from foundations, corporations, and individuals. </a:t>
            </a:r>
            <a:endParaRPr lang="en-US" sz="1000" dirty="0">
              <a:solidFill>
                <a:srgbClr val="000000"/>
              </a:solidFill>
            </a:endParaRPr>
          </a:p>
        </p:txBody>
      </p:sp>
      <p:sp>
        <p:nvSpPr>
          <p:cNvPr id="25" name="TextBox 24"/>
          <p:cNvSpPr txBox="1"/>
          <p:nvPr/>
        </p:nvSpPr>
        <p:spPr>
          <a:xfrm>
            <a:off x="2878792" y="5853241"/>
            <a:ext cx="4275416" cy="461665"/>
          </a:xfrm>
          <a:prstGeom prst="rect">
            <a:avLst/>
          </a:prstGeom>
          <a:noFill/>
        </p:spPr>
        <p:txBody>
          <a:bodyPr wrap="square" rtlCol="0">
            <a:spAutoFit/>
          </a:bodyPr>
          <a:lstStyle/>
          <a:p>
            <a:pPr>
              <a:lnSpc>
                <a:spcPts val="1400"/>
              </a:lnSpc>
              <a:spcAft>
                <a:spcPts val="600"/>
              </a:spcAft>
            </a:pPr>
            <a:r>
              <a:rPr lang="en-US" sz="1200" b="1" dirty="0">
                <a:solidFill>
                  <a:srgbClr val="7F7B0E"/>
                </a:solidFill>
              </a:rPr>
              <a:t>Revenue by Source</a:t>
            </a:r>
            <a:br>
              <a:rPr lang="en-US" sz="1200" b="1" dirty="0">
                <a:solidFill>
                  <a:srgbClr val="7F7B0E"/>
                </a:solidFill>
              </a:rPr>
            </a:br>
            <a:endParaRPr lang="en-US" sz="1200" b="1" dirty="0">
              <a:solidFill>
                <a:srgbClr val="7F7B0E"/>
              </a:solidFill>
            </a:endParaRPr>
          </a:p>
        </p:txBody>
      </p:sp>
      <p:grpSp>
        <p:nvGrpSpPr>
          <p:cNvPr id="17" name="Group 16"/>
          <p:cNvGrpSpPr/>
          <p:nvPr/>
        </p:nvGrpSpPr>
        <p:grpSpPr>
          <a:xfrm>
            <a:off x="448722" y="436799"/>
            <a:ext cx="2112442" cy="457200"/>
            <a:chOff x="524925" y="3787329"/>
            <a:chExt cx="2112442" cy="457200"/>
          </a:xfrm>
        </p:grpSpPr>
        <p:cxnSp>
          <p:nvCxnSpPr>
            <p:cNvPr id="32" name="Straight Connector 31"/>
            <p:cNvCxnSpPr/>
            <p:nvPr/>
          </p:nvCxnSpPr>
          <p:spPr>
            <a:xfrm>
              <a:off x="579967" y="4072947"/>
              <a:ext cx="2057400" cy="19184"/>
            </a:xfrm>
            <a:prstGeom prst="line">
              <a:avLst/>
            </a:prstGeom>
            <a:ln w="12700">
              <a:solidFill>
                <a:srgbClr val="DBD9D6"/>
              </a:solidFill>
            </a:ln>
            <a:effectLst/>
          </p:spPr>
          <p:style>
            <a:lnRef idx="2">
              <a:schemeClr val="accent1"/>
            </a:lnRef>
            <a:fillRef idx="0">
              <a:schemeClr val="accent1"/>
            </a:fillRef>
            <a:effectRef idx="1">
              <a:schemeClr val="accent1"/>
            </a:effectRef>
            <a:fontRef idx="minor">
              <a:schemeClr val="tx1"/>
            </a:fontRef>
          </p:style>
        </p:cxnSp>
        <p:pic>
          <p:nvPicPr>
            <p:cNvPr id="33" name="Picture 32" descr="quotemark_lef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25" y="3787329"/>
              <a:ext cx="457200" cy="457200"/>
            </a:xfrm>
            <a:prstGeom prst="rect">
              <a:avLst/>
            </a:prstGeom>
          </p:spPr>
        </p:pic>
      </p:grpSp>
      <p:grpSp>
        <p:nvGrpSpPr>
          <p:cNvPr id="18" name="Group 17"/>
          <p:cNvGrpSpPr/>
          <p:nvPr/>
        </p:nvGrpSpPr>
        <p:grpSpPr>
          <a:xfrm>
            <a:off x="546650" y="3808599"/>
            <a:ext cx="2090717" cy="457200"/>
            <a:chOff x="613285" y="5919774"/>
            <a:chExt cx="2090717" cy="457200"/>
          </a:xfrm>
        </p:grpSpPr>
        <p:cxnSp>
          <p:nvCxnSpPr>
            <p:cNvPr id="26" name="Straight Connector 25"/>
            <p:cNvCxnSpPr/>
            <p:nvPr/>
          </p:nvCxnSpPr>
          <p:spPr>
            <a:xfrm>
              <a:off x="613285" y="6084977"/>
              <a:ext cx="2057400" cy="0"/>
            </a:xfrm>
            <a:prstGeom prst="line">
              <a:avLst/>
            </a:prstGeom>
            <a:ln w="12700">
              <a:solidFill>
                <a:srgbClr val="DBD9D6"/>
              </a:solidFill>
            </a:ln>
            <a:effectLst/>
          </p:spPr>
          <p:style>
            <a:lnRef idx="2">
              <a:schemeClr val="accent1"/>
            </a:lnRef>
            <a:fillRef idx="0">
              <a:schemeClr val="accent1"/>
            </a:fillRef>
            <a:effectRef idx="1">
              <a:schemeClr val="accent1"/>
            </a:effectRef>
            <a:fontRef idx="minor">
              <a:schemeClr val="tx1"/>
            </a:fontRef>
          </p:style>
        </p:cxnSp>
        <p:pic>
          <p:nvPicPr>
            <p:cNvPr id="31" name="Picture 30" descr="quotemark_rig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802" y="5919774"/>
              <a:ext cx="457200" cy="457200"/>
            </a:xfrm>
            <a:prstGeom prst="rect">
              <a:avLst/>
            </a:prstGeom>
          </p:spPr>
        </p:pic>
      </p:grpSp>
      <p:graphicFrame>
        <p:nvGraphicFramePr>
          <p:cNvPr id="14" name="Chart 13"/>
          <p:cNvGraphicFramePr>
            <a:graphicFrameLocks/>
          </p:cNvGraphicFramePr>
          <p:nvPr>
            <p:extLst>
              <p:ext uri="{D42A27DB-BD31-4B8C-83A1-F6EECF244321}">
                <p14:modId xmlns:p14="http://schemas.microsoft.com/office/powerpoint/2010/main" val="975336820"/>
              </p:ext>
            </p:extLst>
          </p:nvPr>
        </p:nvGraphicFramePr>
        <p:xfrm>
          <a:off x="2963583" y="6202976"/>
          <a:ext cx="4489704" cy="32004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Connector 14"/>
          <p:cNvCxnSpPr/>
          <p:nvPr/>
        </p:nvCxnSpPr>
        <p:spPr>
          <a:xfrm>
            <a:off x="579967" y="6606978"/>
            <a:ext cx="2057400" cy="0"/>
          </a:xfrm>
          <a:prstGeom prst="line">
            <a:avLst/>
          </a:prstGeom>
          <a:ln w="12700">
            <a:solidFill>
              <a:srgbClr val="DBD9D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05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73400" y="561068"/>
            <a:ext cx="3958167" cy="1118255"/>
          </a:xfrm>
          <a:prstGeom prst="rect">
            <a:avLst/>
          </a:prstGeom>
          <a:noFill/>
        </p:spPr>
        <p:txBody>
          <a:bodyPr wrap="square" rtlCol="0">
            <a:spAutoFit/>
          </a:bodyPr>
          <a:lstStyle/>
          <a:p>
            <a:pPr>
              <a:lnSpc>
                <a:spcPts val="1400"/>
              </a:lnSpc>
              <a:spcAft>
                <a:spcPts val="600"/>
              </a:spcAft>
            </a:pPr>
            <a:r>
              <a:rPr lang="en-US" sz="1200" b="1" cap="all" dirty="0">
                <a:solidFill>
                  <a:srgbClr val="873299"/>
                </a:solidFill>
              </a:rPr>
              <a:t>Program Performance and Organizational Health</a:t>
            </a:r>
          </a:p>
          <a:p>
            <a:r>
              <a:rPr lang="en-US" sz="1000" dirty="0"/>
              <a:t>Below is a summary of the key measures that Project Citizenship tracks to demonstrate progress, create internal accountability, </a:t>
            </a:r>
            <a:r>
              <a:rPr lang="en-US" sz="1000" dirty="0" smtClean="0"/>
              <a:t>apply </a:t>
            </a:r>
            <a:r>
              <a:rPr lang="en-US" sz="1000" dirty="0"/>
              <a:t>lessons learned, and adjust strategy as necessary. Note: </a:t>
            </a:r>
            <a:r>
              <a:rPr lang="en-US" sz="1000" dirty="0" smtClean="0"/>
              <a:t>Project Citizenship has committed funding of $300K for each of fiscal years 2018 </a:t>
            </a:r>
            <a:r>
              <a:rPr lang="en-US" sz="1000" dirty="0"/>
              <a:t>and 2019, leaving $</a:t>
            </a:r>
            <a:r>
              <a:rPr lang="en-US" sz="1000" dirty="0" smtClean="0"/>
              <a:t>1.4M in </a:t>
            </a:r>
            <a:r>
              <a:rPr lang="en-US" sz="1000" dirty="0"/>
              <a:t>needed </a:t>
            </a:r>
            <a:r>
              <a:rPr lang="en-US" sz="1000" dirty="0" smtClean="0"/>
              <a:t>investment over the next two years.</a:t>
            </a:r>
            <a:endParaRPr lang="en-US" sz="1000" dirty="0"/>
          </a:p>
        </p:txBody>
      </p:sp>
      <p:graphicFrame>
        <p:nvGraphicFramePr>
          <p:cNvPr id="12" name="Table 11"/>
          <p:cNvGraphicFramePr>
            <a:graphicFrameLocks noGrp="1"/>
          </p:cNvGraphicFramePr>
          <p:nvPr>
            <p:extLst>
              <p:ext uri="{D42A27DB-BD31-4B8C-83A1-F6EECF244321}">
                <p14:modId xmlns:p14="http://schemas.microsoft.com/office/powerpoint/2010/main" val="2770095911"/>
              </p:ext>
            </p:extLst>
          </p:nvPr>
        </p:nvGraphicFramePr>
        <p:xfrm>
          <a:off x="3125893" y="1689334"/>
          <a:ext cx="4153681" cy="279903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673100">
                  <a:extLst>
                    <a:ext uri="{9D8B030D-6E8A-4147-A177-3AD203B41FA5}">
                      <a16:colId xmlns:a16="http://schemas.microsoft.com/office/drawing/2014/main" xmlns="" val="20001"/>
                    </a:ext>
                  </a:extLst>
                </a:gridCol>
                <a:gridCol w="752018">
                  <a:extLst>
                    <a:ext uri="{9D8B030D-6E8A-4147-A177-3AD203B41FA5}">
                      <a16:colId xmlns:a16="http://schemas.microsoft.com/office/drawing/2014/main" xmlns="" val="20002"/>
                    </a:ext>
                  </a:extLst>
                </a:gridCol>
                <a:gridCol w="696563">
                  <a:extLst>
                    <a:ext uri="{9D8B030D-6E8A-4147-A177-3AD203B41FA5}">
                      <a16:colId xmlns:a16="http://schemas.microsoft.com/office/drawing/2014/main" xmlns="" val="20003"/>
                    </a:ext>
                  </a:extLst>
                </a:gridCol>
              </a:tblGrid>
              <a:tr h="241892">
                <a:tc>
                  <a:txBody>
                    <a:bodyPr/>
                    <a:lstStyle/>
                    <a:p>
                      <a:endParaRPr lang="en-US" sz="800" b="0" i="0" dirty="0">
                        <a:solidFill>
                          <a:schemeClr val="tx1"/>
                        </a:solidFill>
                      </a:endParaRPr>
                    </a:p>
                  </a:txBody>
                  <a:tcPr anchor="ctr">
                    <a:noFill/>
                  </a:tcPr>
                </a:tc>
                <a:tc>
                  <a:txBody>
                    <a:bodyPr/>
                    <a:lstStyle/>
                    <a:p>
                      <a:pPr algn="ctr"/>
                      <a:r>
                        <a:rPr lang="en-US" sz="800" b="0" i="0" dirty="0">
                          <a:solidFill>
                            <a:schemeClr val="bg2"/>
                          </a:solidFill>
                        </a:rPr>
                        <a:t>FY 2017</a:t>
                      </a:r>
                    </a:p>
                  </a:txBody>
                  <a:tcPr anchor="ctr">
                    <a:noFill/>
                  </a:tcPr>
                </a:tc>
                <a:tc>
                  <a:txBody>
                    <a:bodyPr/>
                    <a:lstStyle/>
                    <a:p>
                      <a:pPr algn="ctr"/>
                      <a:r>
                        <a:rPr lang="en-US" sz="800" b="0" i="0" dirty="0">
                          <a:solidFill>
                            <a:schemeClr val="bg2"/>
                          </a:solidFill>
                        </a:rPr>
                        <a:t>FY 2018 (P)</a:t>
                      </a:r>
                    </a:p>
                  </a:txBody>
                  <a:tcPr anchor="ctr">
                    <a:noFill/>
                  </a:tcPr>
                </a:tc>
                <a:tc>
                  <a:txBody>
                    <a:bodyPr/>
                    <a:lstStyle/>
                    <a:p>
                      <a:pPr algn="ctr"/>
                      <a:r>
                        <a:rPr lang="en-US" sz="800" b="0" i="0" dirty="0">
                          <a:solidFill>
                            <a:schemeClr val="bg2"/>
                          </a:solidFill>
                        </a:rPr>
                        <a:t>FY 2019 (P)</a:t>
                      </a:r>
                    </a:p>
                  </a:txBody>
                  <a:tcPr anchor="ctr">
                    <a:noFill/>
                  </a:tcPr>
                </a:tc>
                <a:extLst>
                  <a:ext uri="{0D108BD9-81ED-4DB2-BD59-A6C34878D82A}">
                    <a16:rowId xmlns:a16="http://schemas.microsoft.com/office/drawing/2014/main" xmlns="" val="10000"/>
                  </a:ext>
                </a:extLst>
              </a:tr>
              <a:tr h="241892">
                <a:tc gridSpan="4">
                  <a:txBody>
                    <a:bodyPr/>
                    <a:lstStyle/>
                    <a:p>
                      <a:pPr algn="l"/>
                      <a:r>
                        <a:rPr lang="en-US" sz="800" b="1" i="0" cap="all" dirty="0">
                          <a:solidFill>
                            <a:schemeClr val="bg1"/>
                          </a:solidFill>
                        </a:rPr>
                        <a:t>Program performance</a:t>
                      </a:r>
                    </a:p>
                  </a:txBody>
                  <a:tcPr anchor="ctr">
                    <a:solidFill>
                      <a:srgbClr val="461D4C"/>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1"/>
                  </a:ext>
                </a:extLst>
              </a:tr>
              <a:tr h="241892">
                <a:tc>
                  <a:txBody>
                    <a:bodyPr/>
                    <a:lstStyle/>
                    <a:p>
                      <a:r>
                        <a:rPr lang="en-US" sz="800" cap="none" dirty="0" smtClean="0">
                          <a:solidFill>
                            <a:srgbClr val="000000"/>
                          </a:solidFill>
                        </a:rPr>
                        <a:t>Number </a:t>
                      </a:r>
                      <a:r>
                        <a:rPr lang="en-US" sz="800" cap="none" baseline="0" dirty="0" smtClean="0">
                          <a:solidFill>
                            <a:srgbClr val="000000"/>
                          </a:solidFill>
                        </a:rPr>
                        <a:t>of </a:t>
                      </a:r>
                      <a:r>
                        <a:rPr lang="en-US" sz="800" cap="none" baseline="0" dirty="0">
                          <a:solidFill>
                            <a:srgbClr val="000000"/>
                          </a:solidFill>
                        </a:rPr>
                        <a:t>citizenship applications filed</a:t>
                      </a:r>
                      <a:endParaRPr lang="en-US" sz="800" cap="none" dirty="0">
                        <a:solidFill>
                          <a:srgbClr val="000000"/>
                        </a:solidFill>
                      </a:endParaRPr>
                    </a:p>
                  </a:txBody>
                  <a:tcPr anchor="ctr">
                    <a:solidFill>
                      <a:schemeClr val="bg1">
                        <a:lumMod val="95000"/>
                      </a:schemeClr>
                    </a:solidFill>
                  </a:tcPr>
                </a:tc>
                <a:tc>
                  <a:txBody>
                    <a:bodyPr/>
                    <a:lstStyle/>
                    <a:p>
                      <a:pPr algn="ctr"/>
                      <a:r>
                        <a:rPr lang="en-US" sz="800" dirty="0" smtClean="0">
                          <a:solidFill>
                            <a:srgbClr val="000000"/>
                          </a:solidFill>
                        </a:rPr>
                        <a:t>1,998</a:t>
                      </a:r>
                      <a:endParaRPr lang="en-US" sz="800" dirty="0">
                        <a:solidFill>
                          <a:srgbClr val="000000"/>
                        </a:solidFill>
                      </a:endParaRP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3,009</a:t>
                      </a:r>
                      <a:endParaRPr lang="en-US" sz="800" dirty="0">
                        <a:solidFill>
                          <a:srgbClr val="000000"/>
                        </a:solidFill>
                      </a:endParaRP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4,993</a:t>
                      </a:r>
                      <a:endParaRPr lang="en-US" sz="800" dirty="0">
                        <a:solidFill>
                          <a:srgbClr val="000000"/>
                        </a:solidFill>
                      </a:endParaRPr>
                    </a:p>
                  </a:txBody>
                  <a:tcPr anchor="ctr">
                    <a:solidFill>
                      <a:schemeClr val="bg1">
                        <a:lumMod val="95000"/>
                      </a:schemeClr>
                    </a:solidFill>
                  </a:tcPr>
                </a:tc>
                <a:extLst>
                  <a:ext uri="{0D108BD9-81ED-4DB2-BD59-A6C34878D82A}">
                    <a16:rowId xmlns:a16="http://schemas.microsoft.com/office/drawing/2014/main" xmlns="" val="10002"/>
                  </a:ext>
                </a:extLst>
              </a:tr>
              <a:tr h="241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cap="none" dirty="0">
                          <a:solidFill>
                            <a:srgbClr val="000000"/>
                          </a:solidFill>
                        </a:rPr>
                        <a:t>Applications filed </a:t>
                      </a:r>
                      <a:r>
                        <a:rPr lang="en-US" sz="800" cap="none">
                          <a:solidFill>
                            <a:srgbClr val="000000"/>
                          </a:solidFill>
                        </a:rPr>
                        <a:t>by </a:t>
                      </a:r>
                      <a:r>
                        <a:rPr lang="en-US" sz="800" cap="none" smtClean="0">
                          <a:solidFill>
                            <a:srgbClr val="000000"/>
                          </a:solidFill>
                        </a:rPr>
                        <a:t>partner</a:t>
                      </a:r>
                      <a:r>
                        <a:rPr lang="en-US" sz="800" cap="none" baseline="0" smtClean="0">
                          <a:solidFill>
                            <a:srgbClr val="000000"/>
                          </a:solidFill>
                        </a:rPr>
                        <a:t> </a:t>
                      </a:r>
                      <a:r>
                        <a:rPr lang="en-US" sz="800" cap="none" baseline="0" dirty="0">
                          <a:solidFill>
                            <a:srgbClr val="000000"/>
                          </a:solidFill>
                        </a:rPr>
                        <a:t>organizations</a:t>
                      </a:r>
                      <a:endParaRPr lang="en-US" sz="800" cap="none" dirty="0">
                        <a:solidFill>
                          <a:srgbClr val="000000"/>
                        </a:solidFill>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2,405</a:t>
                      </a:r>
                      <a:endParaRPr lang="en-US" sz="800" dirty="0">
                        <a:solidFill>
                          <a:srgbClr val="000000"/>
                        </a:solidFill>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3,015</a:t>
                      </a:r>
                      <a:endParaRPr lang="en-US" sz="800" dirty="0">
                        <a:solidFill>
                          <a:srgbClr val="000000"/>
                        </a:solidFill>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4,011</a:t>
                      </a:r>
                      <a:endParaRPr lang="en-US" sz="800" dirty="0">
                        <a:solidFill>
                          <a:srgbClr val="000000"/>
                        </a:solidFill>
                      </a:endParaRPr>
                    </a:p>
                  </a:txBody>
                  <a:tcPr anchor="ctr">
                    <a:solidFill>
                      <a:schemeClr val="bg1">
                        <a:lumMod val="85000"/>
                      </a:schemeClr>
                    </a:solidFill>
                  </a:tcPr>
                </a:tc>
              </a:tr>
              <a:tr h="241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cap="none" dirty="0" smtClean="0">
                          <a:solidFill>
                            <a:schemeClr val="tx1"/>
                          </a:solidFill>
                        </a:rPr>
                        <a:t>Number </a:t>
                      </a:r>
                      <a:r>
                        <a:rPr lang="en-US" sz="800" cap="none" dirty="0">
                          <a:solidFill>
                            <a:schemeClr val="tx1"/>
                          </a:solidFill>
                        </a:rPr>
                        <a:t>of volunteer hours</a:t>
                      </a: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3,996</a:t>
                      </a:r>
                      <a:endParaRPr lang="en-US" sz="800" dirty="0">
                        <a:solidFill>
                          <a:srgbClr val="000000"/>
                        </a:solidFill>
                      </a:endParaRP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6,024</a:t>
                      </a:r>
                      <a:endParaRPr lang="en-US" sz="800" dirty="0">
                        <a:solidFill>
                          <a:srgbClr val="000000"/>
                        </a:solidFill>
                      </a:endParaRP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9,986</a:t>
                      </a:r>
                      <a:endParaRPr lang="en-US" sz="800" dirty="0">
                        <a:solidFill>
                          <a:srgbClr val="000000"/>
                        </a:solidFill>
                      </a:endParaRPr>
                    </a:p>
                  </a:txBody>
                  <a:tcPr anchor="ctr">
                    <a:solidFill>
                      <a:schemeClr val="bg1">
                        <a:lumMod val="95000"/>
                      </a:schemeClr>
                    </a:solidFill>
                  </a:tcPr>
                </a:tc>
                <a:extLst>
                  <a:ext uri="{0D108BD9-81ED-4DB2-BD59-A6C34878D82A}">
                    <a16:rowId xmlns:a16="http://schemas.microsoft.com/office/drawing/2014/main" xmlns="" val="10004"/>
                  </a:ext>
                </a:extLst>
              </a:tr>
              <a:tr h="241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cap="none" dirty="0" smtClean="0">
                          <a:solidFill>
                            <a:srgbClr val="000000"/>
                          </a:solidFill>
                        </a:rPr>
                        <a:t>Number of </a:t>
                      </a:r>
                      <a:r>
                        <a:rPr lang="en-US" sz="800" cap="none" dirty="0">
                          <a:solidFill>
                            <a:srgbClr val="000000"/>
                          </a:solidFill>
                        </a:rPr>
                        <a:t>law firms engaged</a:t>
                      </a:r>
                    </a:p>
                  </a:txBody>
                  <a:tcPr anchor="ctr">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8</a:t>
                      </a:r>
                    </a:p>
                  </a:txBody>
                  <a:tcPr anchor="ctr">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10</a:t>
                      </a:r>
                    </a:p>
                  </a:txBody>
                  <a:tcPr anchor="ctr">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12</a:t>
                      </a:r>
                    </a:p>
                  </a:txBody>
                  <a:tcPr anchor="ctr">
                    <a:solidFill>
                      <a:srgbClr val="D9D9D9"/>
                    </a:solidFill>
                  </a:tcPr>
                </a:tc>
                <a:extLst>
                  <a:ext uri="{0D108BD9-81ED-4DB2-BD59-A6C34878D82A}">
                    <a16:rowId xmlns:a16="http://schemas.microsoft.com/office/drawing/2014/main" xmlns="" val="10005"/>
                  </a:ext>
                </a:extLst>
              </a:tr>
              <a:tr h="241892">
                <a:tc gridSpan="4">
                  <a:txBody>
                    <a:bodyPr/>
                    <a:lstStyle/>
                    <a:p>
                      <a:r>
                        <a:rPr lang="en-US" sz="800" b="1" i="0" cap="all" dirty="0">
                          <a:solidFill>
                            <a:schemeClr val="bg1"/>
                          </a:solidFill>
                        </a:rPr>
                        <a:t>Organizational health/capacity-building</a:t>
                      </a:r>
                    </a:p>
                  </a:txBody>
                  <a:tcPr anchor="ctr">
                    <a:solidFill>
                      <a:srgbClr val="461D4C"/>
                    </a:solidFill>
                  </a:tcPr>
                </a:tc>
                <a:tc hMerge="1">
                  <a:txBody>
                    <a:bodyPr/>
                    <a:lstStyle/>
                    <a:p>
                      <a:endParaRPr lang="en-US"/>
                    </a:p>
                  </a:txBody>
                  <a:tcPr/>
                </a:tc>
                <a:tc hMerge="1">
                  <a:txBody>
                    <a:bodyPr/>
                    <a:lstStyle/>
                    <a:p>
                      <a:endParaRPr lang="en-US"/>
                    </a:p>
                  </a:txBody>
                  <a:tcPr/>
                </a:tc>
                <a:tc hMerge="1">
                  <a:txBody>
                    <a:bodyPr/>
                    <a:lstStyle/>
                    <a:p>
                      <a:endParaRPr lang="en-US" sz="900" dirty="0"/>
                    </a:p>
                  </a:txBody>
                  <a:tcPr anchor="ctr">
                    <a:solidFill>
                      <a:srgbClr val="D9D9D9"/>
                    </a:solidFill>
                  </a:tcPr>
                </a:tc>
                <a:extLst>
                  <a:ext uri="{0D108BD9-81ED-4DB2-BD59-A6C34878D82A}">
                    <a16:rowId xmlns:a16="http://schemas.microsoft.com/office/drawing/2014/main" xmlns="" val="10006"/>
                  </a:ext>
                </a:extLst>
              </a:tr>
              <a:tr h="241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cap="none" dirty="0" smtClean="0">
                          <a:solidFill>
                            <a:schemeClr val="tx1"/>
                          </a:solidFill>
                        </a:rPr>
                        <a:t>Total Staff</a:t>
                      </a:r>
                      <a:endParaRPr lang="en-US" sz="800" cap="none" dirty="0">
                        <a:solidFill>
                          <a:schemeClr val="tx1"/>
                        </a:solidFill>
                      </a:endParaRPr>
                    </a:p>
                  </a:txBody>
                  <a:tcPr anchor="c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3.5 </a:t>
                      </a:r>
                    </a:p>
                  </a:txBody>
                  <a:tcPr anchor="c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7</a:t>
                      </a:r>
                    </a:p>
                  </a:txBody>
                  <a:tcPr anchor="ctr">
                    <a:solidFill>
                      <a:srgbClr val="F2F2F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9</a:t>
                      </a:r>
                    </a:p>
                  </a:txBody>
                  <a:tcPr anchor="ctr">
                    <a:solidFill>
                      <a:srgbClr val="F2F2F2"/>
                    </a:solidFill>
                  </a:tcPr>
                </a:tc>
                <a:extLst>
                  <a:ext uri="{0D108BD9-81ED-4DB2-BD59-A6C34878D82A}">
                    <a16:rowId xmlns:a16="http://schemas.microsoft.com/office/drawing/2014/main" xmlns="" val="10007"/>
                  </a:ext>
                </a:extLst>
              </a:tr>
              <a:tr h="241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cap="none" dirty="0">
                          <a:solidFill>
                            <a:schemeClr val="tx1"/>
                          </a:solidFill>
                        </a:rPr>
                        <a:t>Board Members</a:t>
                      </a:r>
                    </a:p>
                  </a:txBody>
                  <a:tcPr anchor="ctr">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11</a:t>
                      </a:r>
                    </a:p>
                  </a:txBody>
                  <a:tcPr anchor="ctr">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13</a:t>
                      </a:r>
                    </a:p>
                  </a:txBody>
                  <a:tcPr anchor="ctr">
                    <a:solidFill>
                      <a:srgbClr val="D9D9D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15</a:t>
                      </a:r>
                    </a:p>
                  </a:txBody>
                  <a:tcPr anchor="ctr">
                    <a:solidFill>
                      <a:srgbClr val="D9D9D9"/>
                    </a:solidFill>
                  </a:tcPr>
                </a:tc>
                <a:extLst>
                  <a:ext uri="{0D108BD9-81ED-4DB2-BD59-A6C34878D82A}">
                    <a16:rowId xmlns:a16="http://schemas.microsoft.com/office/drawing/2014/main" xmlns="" val="10008"/>
                  </a:ext>
                </a:extLst>
              </a:tr>
              <a:tr h="3801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dirty="0">
                          <a:solidFill>
                            <a:schemeClr val="tx1"/>
                          </a:solidFill>
                          <a:latin typeface="+mn-lt"/>
                          <a:ea typeface="+mn-ea"/>
                          <a:cs typeface="+mn-cs"/>
                        </a:rPr>
                        <a:t>Fundraising</a:t>
                      </a:r>
                      <a:r>
                        <a:rPr lang="en-US" sz="800" kern="1200" cap="none" baseline="0" dirty="0">
                          <a:solidFill>
                            <a:schemeClr val="tx1"/>
                          </a:solidFill>
                          <a:latin typeface="+mn-lt"/>
                          <a:ea typeface="+mn-ea"/>
                          <a:cs typeface="+mn-cs"/>
                        </a:rPr>
                        <a:t> Plan</a:t>
                      </a:r>
                      <a:endParaRPr lang="en-US" sz="800" kern="1200" cap="none" dirty="0">
                        <a:solidFill>
                          <a:schemeClr val="tx1"/>
                        </a:solidFill>
                        <a:latin typeface="+mn-lt"/>
                        <a:ea typeface="+mn-ea"/>
                        <a:cs typeface="+mn-cs"/>
                      </a:endParaRPr>
                    </a:p>
                  </a:txBody>
                  <a:tcPr anchor="ctr">
                    <a:solidFill>
                      <a:srgbClr val="F2F2F2"/>
                    </a:solidFill>
                  </a:tcPr>
                </a:tc>
                <a:tc>
                  <a:txBody>
                    <a:bodyPr/>
                    <a:lstStyle/>
                    <a:p>
                      <a:pPr algn="ctr"/>
                      <a:r>
                        <a:rPr lang="en-US" sz="800" dirty="0">
                          <a:solidFill>
                            <a:srgbClr val="000000"/>
                          </a:solidFill>
                        </a:rPr>
                        <a:t>Implement</a:t>
                      </a:r>
                    </a:p>
                  </a:txBody>
                  <a:tcPr anchor="ctr">
                    <a:solidFill>
                      <a:srgbClr val="F2F2F2"/>
                    </a:solidFill>
                  </a:tcPr>
                </a:tc>
                <a:tc>
                  <a:txBody>
                    <a:bodyPr/>
                    <a:lstStyle/>
                    <a:p>
                      <a:pPr algn="ctr"/>
                      <a:r>
                        <a:rPr lang="en-US" sz="800" dirty="0">
                          <a:solidFill>
                            <a:srgbClr val="000000"/>
                          </a:solidFill>
                        </a:rPr>
                        <a:t>Revise/</a:t>
                      </a:r>
                    </a:p>
                    <a:p>
                      <a:pPr algn="ctr"/>
                      <a:r>
                        <a:rPr lang="en-US" sz="800" dirty="0">
                          <a:solidFill>
                            <a:srgbClr val="000000"/>
                          </a:solidFill>
                        </a:rPr>
                        <a:t>Implement</a:t>
                      </a:r>
                    </a:p>
                  </a:txBody>
                  <a:tcPr anchor="ctr">
                    <a:solidFill>
                      <a:srgbClr val="F2F2F2"/>
                    </a:solidFill>
                  </a:tcPr>
                </a:tc>
                <a:tc>
                  <a:txBody>
                    <a:bodyPr/>
                    <a:lstStyle/>
                    <a:p>
                      <a:pPr algn="ctr"/>
                      <a:r>
                        <a:rPr lang="en-US" sz="800" dirty="0">
                          <a:solidFill>
                            <a:srgbClr val="000000"/>
                          </a:solidFill>
                        </a:rPr>
                        <a:t>Implement</a:t>
                      </a:r>
                    </a:p>
                  </a:txBody>
                  <a:tcPr anchor="ctr">
                    <a:solidFill>
                      <a:srgbClr val="F2F2F2"/>
                    </a:solidFill>
                  </a:tcPr>
                </a:tc>
                <a:extLst>
                  <a:ext uri="{0D108BD9-81ED-4DB2-BD59-A6C34878D82A}">
                    <a16:rowId xmlns:a16="http://schemas.microsoft.com/office/drawing/2014/main" xmlns="" val="10009"/>
                  </a:ext>
                </a:extLst>
              </a:tr>
              <a:tr h="2418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cap="none" dirty="0">
                          <a:solidFill>
                            <a:schemeClr val="tx1"/>
                          </a:solidFill>
                        </a:rPr>
                        <a:t>Total Revenue</a:t>
                      </a:r>
                    </a:p>
                  </a:txBody>
                  <a:tcPr anchor="ctr">
                    <a:solidFill>
                      <a:schemeClr val="bg1">
                        <a:lumMod val="85000"/>
                      </a:schemeClr>
                    </a:solidFill>
                  </a:tcPr>
                </a:tc>
                <a:tc>
                  <a:txBody>
                    <a:bodyPr/>
                    <a:lstStyle/>
                    <a:p>
                      <a:pPr algn="ctr"/>
                      <a:r>
                        <a:rPr lang="en-US" sz="800" dirty="0" smtClean="0">
                          <a:solidFill>
                            <a:srgbClr val="000000"/>
                          </a:solidFill>
                        </a:rPr>
                        <a:t>$617,995</a:t>
                      </a:r>
                      <a:endParaRPr lang="en-US" sz="800" dirty="0">
                        <a:solidFill>
                          <a:srgbClr val="000000"/>
                        </a:solidFill>
                      </a:endParaRPr>
                    </a:p>
                  </a:txBody>
                  <a:tcPr anchor="ctr">
                    <a:solidFill>
                      <a:schemeClr val="bg1">
                        <a:lumMod val="85000"/>
                      </a:schemeClr>
                    </a:solidFill>
                  </a:tcPr>
                </a:tc>
                <a:tc>
                  <a:txBody>
                    <a:bodyPr/>
                    <a:lstStyle/>
                    <a:p>
                      <a:pPr algn="ctr"/>
                      <a:r>
                        <a:rPr lang="en-US" sz="800" dirty="0" smtClean="0">
                          <a:solidFill>
                            <a:srgbClr val="000000"/>
                          </a:solidFill>
                        </a:rPr>
                        <a:t>$700,000</a:t>
                      </a:r>
                      <a:endParaRPr lang="en-US" sz="800" dirty="0">
                        <a:solidFill>
                          <a:srgbClr val="000000"/>
                        </a:solidFill>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rgbClr val="000000"/>
                          </a:solidFill>
                        </a:rPr>
                        <a:t>$1.3M</a:t>
                      </a:r>
                      <a:endParaRPr lang="en-US" sz="800" dirty="0">
                        <a:solidFill>
                          <a:srgbClr val="000000"/>
                        </a:solidFill>
                      </a:endParaRPr>
                    </a:p>
                  </a:txBody>
                  <a:tcPr anchor="ctr">
                    <a:solidFill>
                      <a:schemeClr val="bg1">
                        <a:lumMod val="85000"/>
                      </a:schemeClr>
                    </a:solidFill>
                  </a:tcPr>
                </a:tc>
                <a:extLst>
                  <a:ext uri="{0D108BD9-81ED-4DB2-BD59-A6C34878D82A}">
                    <a16:rowId xmlns:a16="http://schemas.microsoft.com/office/drawing/2014/main" xmlns="" val="10010"/>
                  </a:ext>
                </a:extLst>
              </a:tr>
            </a:tbl>
          </a:graphicData>
        </a:graphic>
      </p:graphicFrame>
      <p:sp>
        <p:nvSpPr>
          <p:cNvPr id="13" name="TextBox 12"/>
          <p:cNvSpPr txBox="1"/>
          <p:nvPr/>
        </p:nvSpPr>
        <p:spPr>
          <a:xfrm>
            <a:off x="3073399" y="4329607"/>
            <a:ext cx="4352544" cy="2451953"/>
          </a:xfrm>
          <a:prstGeom prst="rect">
            <a:avLst/>
          </a:prstGeom>
          <a:noFill/>
        </p:spPr>
        <p:txBody>
          <a:bodyPr wrap="square" rtlCol="0">
            <a:spAutoFit/>
          </a:bodyPr>
          <a:lstStyle/>
          <a:p>
            <a:pPr>
              <a:lnSpc>
                <a:spcPts val="1400"/>
              </a:lnSpc>
              <a:spcAft>
                <a:spcPts val="600"/>
              </a:spcAft>
            </a:pPr>
            <a:endParaRPr lang="en-US" sz="1200" b="1" cap="all" dirty="0">
              <a:solidFill>
                <a:srgbClr val="873299"/>
              </a:solidFill>
            </a:endParaRPr>
          </a:p>
          <a:p>
            <a:pPr>
              <a:lnSpc>
                <a:spcPts val="1400"/>
              </a:lnSpc>
              <a:spcAft>
                <a:spcPts val="600"/>
              </a:spcAft>
            </a:pPr>
            <a:r>
              <a:rPr lang="en-US" sz="1200" b="1" cap="all" dirty="0">
                <a:solidFill>
                  <a:srgbClr val="873299"/>
                </a:solidFill>
              </a:rPr>
              <a:t>Social Impact</a:t>
            </a:r>
          </a:p>
          <a:p>
            <a:pPr>
              <a:lnSpc>
                <a:spcPts val="1400"/>
              </a:lnSpc>
              <a:spcAft>
                <a:spcPts val="600"/>
              </a:spcAft>
            </a:pPr>
            <a:r>
              <a:rPr lang="en-US" sz="1000" dirty="0"/>
              <a:t>Through its extensive volunteer training, partnerships, and workshops, Project Citizenship works to ensure that all eligible immigrants are given the tools they need to apply for and obtain U.S. citizenship. Below are seven indicators that Project Citizenship will track to measure its progress as it works to ensure </a:t>
            </a:r>
            <a:r>
              <a:rPr lang="en-US" sz="1000" dirty="0" smtClean="0"/>
              <a:t>that all eligible immigrants can obtain citizenship.</a:t>
            </a:r>
            <a:endParaRPr lang="en-US" sz="1000" dirty="0"/>
          </a:p>
          <a:p>
            <a:pPr>
              <a:lnSpc>
                <a:spcPts val="1400"/>
              </a:lnSpc>
              <a:spcAft>
                <a:spcPts val="600"/>
              </a:spcAft>
            </a:pPr>
            <a:r>
              <a:rPr lang="en-US" sz="1000" dirty="0"/>
              <a:t>Social Impact Indicators marked below with (*) will be tracked with the help of SIF </a:t>
            </a:r>
            <a:r>
              <a:rPr lang="en-US" sz="1000" dirty="0" smtClean="0"/>
              <a:t>partner, The </a:t>
            </a:r>
            <a:r>
              <a:rPr lang="en-US" sz="1000" dirty="0"/>
              <a:t>Analysis </a:t>
            </a:r>
            <a:r>
              <a:rPr lang="en-US" sz="1000" dirty="0" smtClean="0"/>
              <a:t>Group, </a:t>
            </a:r>
            <a:r>
              <a:rPr lang="en-US" sz="1000" dirty="0"/>
              <a:t>by November 2017.</a:t>
            </a:r>
          </a:p>
          <a:p>
            <a:pPr>
              <a:lnSpc>
                <a:spcPts val="1400"/>
              </a:lnSpc>
              <a:spcAft>
                <a:spcPts val="600"/>
              </a:spcAft>
            </a:pPr>
            <a:endParaRPr lang="en-US" sz="1000" dirty="0"/>
          </a:p>
          <a:p>
            <a:pPr>
              <a:lnSpc>
                <a:spcPts val="1400"/>
              </a:lnSpc>
              <a:spcAft>
                <a:spcPts val="600"/>
              </a:spcAft>
            </a:pPr>
            <a:endParaRPr lang="en-US" sz="1000" dirty="0"/>
          </a:p>
        </p:txBody>
      </p:sp>
      <p:graphicFrame>
        <p:nvGraphicFramePr>
          <p:cNvPr id="15" name="Table 14"/>
          <p:cNvGraphicFramePr>
            <a:graphicFrameLocks noGrp="1"/>
          </p:cNvGraphicFramePr>
          <p:nvPr>
            <p:extLst>
              <p:ext uri="{D42A27DB-BD31-4B8C-83A1-F6EECF244321}">
                <p14:modId xmlns:p14="http://schemas.microsoft.com/office/powerpoint/2010/main" val="2592316892"/>
              </p:ext>
            </p:extLst>
          </p:nvPr>
        </p:nvGraphicFramePr>
        <p:xfrm>
          <a:off x="3105299" y="6545869"/>
          <a:ext cx="4143499" cy="2501270"/>
        </p:xfrm>
        <a:graphic>
          <a:graphicData uri="http://schemas.openxmlformats.org/drawingml/2006/table">
            <a:tbl>
              <a:tblPr firstRow="1" bandRow="1">
                <a:tableStyleId>{5C22544A-7EE6-4342-B048-85BDC9FD1C3A}</a:tableStyleId>
              </a:tblPr>
              <a:tblGrid>
                <a:gridCol w="3104317">
                  <a:extLst>
                    <a:ext uri="{9D8B030D-6E8A-4147-A177-3AD203B41FA5}">
                      <a16:colId xmlns:a16="http://schemas.microsoft.com/office/drawing/2014/main" xmlns="" val="20000"/>
                    </a:ext>
                  </a:extLst>
                </a:gridCol>
                <a:gridCol w="1039182">
                  <a:extLst>
                    <a:ext uri="{9D8B030D-6E8A-4147-A177-3AD203B41FA5}">
                      <a16:colId xmlns:a16="http://schemas.microsoft.com/office/drawing/2014/main" xmlns="" val="20001"/>
                    </a:ext>
                  </a:extLst>
                </a:gridCol>
              </a:tblGrid>
              <a:tr h="190328">
                <a:tc>
                  <a:txBody>
                    <a:bodyPr/>
                    <a:lstStyle/>
                    <a:p>
                      <a:r>
                        <a:rPr lang="en-US" sz="800" b="0" i="0" cap="all" dirty="0"/>
                        <a:t>INDICATOR</a:t>
                      </a:r>
                    </a:p>
                  </a:txBody>
                  <a:tcPr anchor="ctr">
                    <a:solidFill>
                      <a:srgbClr val="461D4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cap="none" dirty="0">
                        <a:solidFill>
                          <a:srgbClr val="000000"/>
                        </a:solidFill>
                      </a:endParaRPr>
                    </a:p>
                    <a:p>
                      <a:pPr algn="ctr"/>
                      <a:r>
                        <a:rPr lang="en-US" sz="800" b="0" i="0" cap="all" dirty="0"/>
                        <a:t>2017</a:t>
                      </a:r>
                    </a:p>
                    <a:p>
                      <a:pPr algn="ctr"/>
                      <a:r>
                        <a:rPr lang="en-US" sz="800" b="0" i="0" cap="all" dirty="0"/>
                        <a:t>(Projected)</a:t>
                      </a:r>
                    </a:p>
                  </a:txBody>
                  <a:tcPr anchor="ctr">
                    <a:solidFill>
                      <a:srgbClr val="461D4C"/>
                    </a:solidFill>
                  </a:tcPr>
                </a:tc>
                <a:extLst>
                  <a:ext uri="{0D108BD9-81ED-4DB2-BD59-A6C34878D82A}">
                    <a16:rowId xmlns:a16="http://schemas.microsoft.com/office/drawing/2014/main" xmlns="" val="10000"/>
                  </a:ext>
                </a:extLst>
              </a:tr>
              <a:tr h="1903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dirty="0" smtClean="0">
                          <a:solidFill>
                            <a:schemeClr val="tx1"/>
                          </a:solidFill>
                          <a:latin typeface="+mn-lt"/>
                          <a:ea typeface="+mn-ea"/>
                          <a:cs typeface="+mn-cs"/>
                        </a:rPr>
                        <a:t>PC </a:t>
                      </a:r>
                      <a:r>
                        <a:rPr lang="en-US" sz="800" kern="1200" cap="none" dirty="0">
                          <a:solidFill>
                            <a:schemeClr val="tx1"/>
                          </a:solidFill>
                          <a:latin typeface="+mn-lt"/>
                          <a:ea typeface="+mn-ea"/>
                          <a:cs typeface="+mn-cs"/>
                        </a:rPr>
                        <a:t>applicants who become citizens</a:t>
                      </a:r>
                    </a:p>
                  </a:txBody>
                  <a:tcPr>
                    <a:solidFill>
                      <a:schemeClr val="bg1">
                        <a:lumMod val="95000"/>
                      </a:schemeClr>
                    </a:solidFill>
                  </a:tcPr>
                </a:tc>
                <a:tc>
                  <a:txBody>
                    <a:bodyPr/>
                    <a:lstStyle/>
                    <a:p>
                      <a:pPr algn="ctr"/>
                      <a:r>
                        <a:rPr lang="en-US" sz="800" b="0" i="0" cap="all" dirty="0">
                          <a:solidFill>
                            <a:srgbClr val="000000"/>
                          </a:solidFill>
                        </a:rPr>
                        <a:t>95%</a:t>
                      </a:r>
                    </a:p>
                  </a:txBody>
                  <a:tcPr>
                    <a:solidFill>
                      <a:schemeClr val="bg1">
                        <a:lumMod val="95000"/>
                      </a:schemeClr>
                    </a:solidFill>
                  </a:tcPr>
                </a:tc>
                <a:extLst>
                  <a:ext uri="{0D108BD9-81ED-4DB2-BD59-A6C34878D82A}">
                    <a16:rowId xmlns:a16="http://schemas.microsoft.com/office/drawing/2014/main" xmlns="" val="10001"/>
                  </a:ext>
                </a:extLst>
              </a:tr>
              <a:tr h="2990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dirty="0">
                          <a:solidFill>
                            <a:schemeClr val="tx1"/>
                          </a:solidFill>
                          <a:latin typeface="+mn-lt"/>
                          <a:ea typeface="+mn-ea"/>
                          <a:cs typeface="+mn-cs"/>
                        </a:rPr>
                        <a:t>Amount</a:t>
                      </a:r>
                      <a:r>
                        <a:rPr lang="en-US" sz="800" kern="1200" cap="none" baseline="0" dirty="0">
                          <a:solidFill>
                            <a:schemeClr val="tx1"/>
                          </a:solidFill>
                          <a:latin typeface="+mn-lt"/>
                          <a:ea typeface="+mn-ea"/>
                          <a:cs typeface="+mn-cs"/>
                        </a:rPr>
                        <a:t> of money PC </a:t>
                      </a:r>
                      <a:r>
                        <a:rPr lang="en-US" sz="800" kern="1200" cap="none" dirty="0" smtClean="0">
                          <a:solidFill>
                            <a:schemeClr val="tx1"/>
                          </a:solidFill>
                          <a:latin typeface="+mn-lt"/>
                          <a:ea typeface="+mn-ea"/>
                          <a:cs typeface="+mn-cs"/>
                        </a:rPr>
                        <a:t>saves </a:t>
                      </a:r>
                      <a:r>
                        <a:rPr lang="en-US" sz="800" kern="1200" cap="none" dirty="0">
                          <a:solidFill>
                            <a:schemeClr val="tx1"/>
                          </a:solidFill>
                          <a:latin typeface="+mn-lt"/>
                          <a:ea typeface="+mn-ea"/>
                          <a:cs typeface="+mn-cs"/>
                        </a:rPr>
                        <a:t>clients in filing </a:t>
                      </a:r>
                      <a:r>
                        <a:rPr lang="en-US" sz="800" kern="1200" cap="none" dirty="0" smtClean="0">
                          <a:solidFill>
                            <a:schemeClr val="tx1"/>
                          </a:solidFill>
                          <a:latin typeface="+mn-lt"/>
                          <a:ea typeface="+mn-ea"/>
                          <a:cs typeface="+mn-cs"/>
                        </a:rPr>
                        <a:t>fees</a:t>
                      </a:r>
                    </a:p>
                  </a:txBody>
                  <a:tcPr>
                    <a:solidFill>
                      <a:schemeClr val="bg1">
                        <a:lumMod val="85000"/>
                      </a:schemeClr>
                    </a:solidFill>
                  </a:tcPr>
                </a:tc>
                <a:tc>
                  <a:txBody>
                    <a:bodyPr/>
                    <a:lstStyle/>
                    <a:p>
                      <a:pPr algn="ctr"/>
                      <a:r>
                        <a:rPr lang="en-US" sz="800" b="0" i="0" cap="all" dirty="0" smtClean="0">
                          <a:solidFill>
                            <a:srgbClr val="000000"/>
                          </a:solidFill>
                        </a:rPr>
                        <a:t>$1.1M</a:t>
                      </a:r>
                      <a:endParaRPr lang="en-US" sz="800" b="0" i="0" cap="all" dirty="0">
                        <a:solidFill>
                          <a:srgbClr val="000000"/>
                        </a:solidFill>
                      </a:endParaRPr>
                    </a:p>
                  </a:txBody>
                  <a:tcPr>
                    <a:solidFill>
                      <a:schemeClr val="bg1">
                        <a:lumMod val="85000"/>
                      </a:schemeClr>
                    </a:solidFill>
                  </a:tcPr>
                </a:tc>
                <a:extLst>
                  <a:ext uri="{0D108BD9-81ED-4DB2-BD59-A6C34878D82A}">
                    <a16:rowId xmlns:a16="http://schemas.microsoft.com/office/drawing/2014/main" xmlns="" val="10002"/>
                  </a:ext>
                </a:extLst>
              </a:tr>
              <a:tr h="2990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dirty="0">
                          <a:solidFill>
                            <a:schemeClr val="tx1"/>
                          </a:solidFill>
                          <a:latin typeface="+mn-lt"/>
                          <a:ea typeface="+mn-ea"/>
                          <a:cs typeface="+mn-cs"/>
                        </a:rPr>
                        <a:t>Amount of money PC saves clients in legal </a:t>
                      </a:r>
                      <a:r>
                        <a:rPr lang="en-US" sz="800" kern="1200" cap="none" dirty="0" smtClean="0">
                          <a:solidFill>
                            <a:schemeClr val="tx1"/>
                          </a:solidFill>
                          <a:latin typeface="+mn-lt"/>
                          <a:ea typeface="+mn-ea"/>
                          <a:cs typeface="+mn-cs"/>
                        </a:rPr>
                        <a:t>fees</a:t>
                      </a:r>
                      <a:endParaRPr lang="en-US" sz="800" kern="1200" cap="none" dirty="0">
                        <a:solidFill>
                          <a:schemeClr val="tx1"/>
                        </a:solidFill>
                        <a:latin typeface="+mn-lt"/>
                        <a:ea typeface="+mn-ea"/>
                        <a:cs typeface="+mn-cs"/>
                      </a:endParaRPr>
                    </a:p>
                  </a:txBody>
                  <a:tcPr>
                    <a:solidFill>
                      <a:schemeClr val="bg1">
                        <a:lumMod val="95000"/>
                      </a:schemeClr>
                    </a:solidFill>
                  </a:tcPr>
                </a:tc>
                <a:tc>
                  <a:txBody>
                    <a:bodyPr/>
                    <a:lstStyle/>
                    <a:p>
                      <a:pPr algn="ctr"/>
                      <a:r>
                        <a:rPr lang="en-US" sz="800" b="0" i="0" cap="all" dirty="0" smtClean="0">
                          <a:solidFill>
                            <a:srgbClr val="000000"/>
                          </a:solidFill>
                        </a:rPr>
                        <a:t>$3.6</a:t>
                      </a:r>
                      <a:r>
                        <a:rPr lang="en-US" sz="800" b="0" i="0" cap="all" baseline="0" dirty="0" smtClean="0">
                          <a:solidFill>
                            <a:srgbClr val="000000"/>
                          </a:solidFill>
                        </a:rPr>
                        <a:t>M</a:t>
                      </a:r>
                      <a:endParaRPr lang="en-US" sz="800" b="0" i="0" cap="all" baseline="0" dirty="0">
                        <a:solidFill>
                          <a:srgbClr val="000000"/>
                        </a:solidFill>
                      </a:endParaRPr>
                    </a:p>
                  </a:txBody>
                  <a:tcPr>
                    <a:solidFill>
                      <a:schemeClr val="bg1">
                        <a:lumMod val="95000"/>
                      </a:schemeClr>
                    </a:solidFill>
                  </a:tcPr>
                </a:tc>
                <a:extLst>
                  <a:ext uri="{0D108BD9-81ED-4DB2-BD59-A6C34878D82A}">
                    <a16:rowId xmlns:a16="http://schemas.microsoft.com/office/drawing/2014/main" xmlns="" val="10003"/>
                  </a:ext>
                </a:extLst>
              </a:tr>
              <a:tr h="2990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baseline="0" dirty="0">
                          <a:solidFill>
                            <a:schemeClr val="tx1"/>
                          </a:solidFill>
                          <a:latin typeface="+mn-lt"/>
                          <a:ea typeface="+mn-ea"/>
                          <a:cs typeface="+mn-cs"/>
                        </a:rPr>
                        <a:t>Number of children </a:t>
                      </a:r>
                      <a:r>
                        <a:rPr lang="en-US" sz="800" kern="1200" cap="none" dirty="0">
                          <a:solidFill>
                            <a:schemeClr val="tx1"/>
                          </a:solidFill>
                          <a:latin typeface="+mn-lt"/>
                          <a:ea typeface="+mn-ea"/>
                          <a:cs typeface="+mn-cs"/>
                        </a:rPr>
                        <a:t>who</a:t>
                      </a:r>
                      <a:r>
                        <a:rPr lang="en-US" sz="800" kern="1200" cap="none" baseline="0" dirty="0">
                          <a:solidFill>
                            <a:schemeClr val="tx1"/>
                          </a:solidFill>
                          <a:latin typeface="+mn-lt"/>
                          <a:ea typeface="+mn-ea"/>
                          <a:cs typeface="+mn-cs"/>
                        </a:rPr>
                        <a:t> automatically derive citizenship </a:t>
                      </a:r>
                      <a:r>
                        <a:rPr lang="en-US" sz="800" kern="1200" cap="none" baseline="0" dirty="0" smtClean="0">
                          <a:solidFill>
                            <a:schemeClr val="tx1"/>
                          </a:solidFill>
                          <a:latin typeface="+mn-lt"/>
                          <a:ea typeface="+mn-ea"/>
                          <a:cs typeface="+mn-cs"/>
                        </a:rPr>
                        <a:t>with PC’s assistance</a:t>
                      </a:r>
                      <a:endParaRPr lang="en-US" sz="800" kern="1200" cap="none" baseline="0" dirty="0">
                        <a:solidFill>
                          <a:schemeClr val="tx1"/>
                        </a:solidFill>
                        <a:latin typeface="+mn-lt"/>
                        <a:ea typeface="+mn-ea"/>
                        <a:cs typeface="+mn-cs"/>
                      </a:endParaRPr>
                    </a:p>
                  </a:txBody>
                  <a:tcPr>
                    <a:solidFill>
                      <a:schemeClr val="bg1">
                        <a:lumMod val="85000"/>
                      </a:schemeClr>
                    </a:solidFill>
                  </a:tcPr>
                </a:tc>
                <a:tc>
                  <a:txBody>
                    <a:bodyPr/>
                    <a:lstStyle/>
                    <a:p>
                      <a:pPr algn="ctr"/>
                      <a:r>
                        <a:rPr lang="en-US" sz="800" b="0" i="0" cap="all" baseline="0" dirty="0">
                          <a:solidFill>
                            <a:srgbClr val="000000"/>
                          </a:solidFill>
                        </a:rPr>
                        <a:t>144</a:t>
                      </a:r>
                    </a:p>
                  </a:txBody>
                  <a:tcPr>
                    <a:solidFill>
                      <a:schemeClr val="bg1">
                        <a:lumMod val="85000"/>
                      </a:schemeClr>
                    </a:solidFill>
                  </a:tcPr>
                </a:tc>
                <a:extLst>
                  <a:ext uri="{0D108BD9-81ED-4DB2-BD59-A6C34878D82A}">
                    <a16:rowId xmlns:a16="http://schemas.microsoft.com/office/drawing/2014/main" xmlns="" val="10005"/>
                  </a:ext>
                </a:extLst>
              </a:tr>
              <a:tr h="2990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dirty="0" smtClean="0">
                          <a:solidFill>
                            <a:schemeClr val="tx1"/>
                          </a:solidFill>
                          <a:latin typeface="+mn-lt"/>
                          <a:ea typeface="+mn-ea"/>
                          <a:cs typeface="+mn-cs"/>
                        </a:rPr>
                        <a:t>Clients who </a:t>
                      </a:r>
                      <a:r>
                        <a:rPr lang="en-US" sz="800" kern="1200" cap="none" dirty="0">
                          <a:solidFill>
                            <a:schemeClr val="tx1"/>
                          </a:solidFill>
                          <a:latin typeface="+mn-lt"/>
                          <a:ea typeface="+mn-ea"/>
                          <a:cs typeface="+mn-cs"/>
                        </a:rPr>
                        <a:t>express satisfaction</a:t>
                      </a:r>
                      <a:r>
                        <a:rPr lang="en-US" sz="800" kern="1200" cap="none" baseline="0" dirty="0">
                          <a:solidFill>
                            <a:schemeClr val="tx1"/>
                          </a:solidFill>
                          <a:latin typeface="+mn-lt"/>
                          <a:ea typeface="+mn-ea"/>
                          <a:cs typeface="+mn-cs"/>
                        </a:rPr>
                        <a:t> with PC’s services</a:t>
                      </a:r>
                      <a:endParaRPr lang="en-US" sz="800" kern="1200" cap="none" dirty="0">
                        <a:solidFill>
                          <a:schemeClr val="tx1"/>
                        </a:solidFill>
                        <a:latin typeface="+mn-lt"/>
                        <a:ea typeface="+mn-ea"/>
                        <a:cs typeface="+mn-cs"/>
                      </a:endParaRPr>
                    </a:p>
                  </a:txBody>
                  <a:tcPr>
                    <a:solidFill>
                      <a:schemeClr val="bg1">
                        <a:lumMod val="95000"/>
                      </a:schemeClr>
                    </a:solidFill>
                  </a:tcPr>
                </a:tc>
                <a:tc>
                  <a:txBody>
                    <a:bodyPr/>
                    <a:lstStyle/>
                    <a:p>
                      <a:pPr algn="ctr"/>
                      <a:r>
                        <a:rPr lang="en-US" sz="800" b="0" i="0" cap="none" dirty="0">
                          <a:solidFill>
                            <a:srgbClr val="000000"/>
                          </a:solidFill>
                        </a:rPr>
                        <a:t>100%</a:t>
                      </a:r>
                    </a:p>
                  </a:txBody>
                  <a:tcPr>
                    <a:solidFill>
                      <a:schemeClr val="bg1">
                        <a:lumMod val="95000"/>
                      </a:schemeClr>
                    </a:solidFill>
                  </a:tcPr>
                </a:tc>
                <a:extLst>
                  <a:ext uri="{0D108BD9-81ED-4DB2-BD59-A6C34878D82A}">
                    <a16:rowId xmlns:a16="http://schemas.microsoft.com/office/drawing/2014/main" xmlns="" val="10006"/>
                  </a:ext>
                </a:extLst>
              </a:tr>
              <a:tr h="2990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kern="1200" cap="none" dirty="0" smtClean="0">
                          <a:solidFill>
                            <a:schemeClr val="tx1"/>
                          </a:solidFill>
                          <a:latin typeface="+mn-lt"/>
                          <a:ea typeface="+mn-ea"/>
                          <a:cs typeface="+mn-cs"/>
                        </a:rPr>
                        <a:t>New citizens </a:t>
                      </a:r>
                      <a:r>
                        <a:rPr lang="en-US" sz="800" kern="1200" cap="none" dirty="0">
                          <a:solidFill>
                            <a:schemeClr val="tx1"/>
                          </a:solidFill>
                          <a:latin typeface="+mn-lt"/>
                          <a:ea typeface="+mn-ea"/>
                          <a:cs typeface="+mn-cs"/>
                        </a:rPr>
                        <a:t>who feel safer due</a:t>
                      </a:r>
                      <a:r>
                        <a:rPr lang="en-US" sz="800" kern="1200" cap="none" baseline="0" dirty="0">
                          <a:solidFill>
                            <a:schemeClr val="tx1"/>
                          </a:solidFill>
                          <a:latin typeface="+mn-lt"/>
                          <a:ea typeface="+mn-ea"/>
                          <a:cs typeface="+mn-cs"/>
                        </a:rPr>
                        <a:t> to </a:t>
                      </a:r>
                      <a:r>
                        <a:rPr lang="en-US" sz="800" kern="1200" cap="none" dirty="0" smtClean="0">
                          <a:solidFill>
                            <a:schemeClr val="tx1"/>
                          </a:solidFill>
                          <a:latin typeface="+mn-lt"/>
                          <a:ea typeface="+mn-ea"/>
                          <a:cs typeface="+mn-cs"/>
                        </a:rPr>
                        <a:t>citizenship</a:t>
                      </a:r>
                      <a:r>
                        <a:rPr lang="en-US" sz="800" b="0" i="0" cap="none" dirty="0" smtClean="0">
                          <a:solidFill>
                            <a:schemeClr val="tx1"/>
                          </a:solidFill>
                        </a:rPr>
                        <a:t>(*) </a:t>
                      </a:r>
                      <a:endParaRPr lang="en-US" sz="800" kern="1200" cap="none" dirty="0">
                        <a:solidFill>
                          <a:schemeClr val="tx1"/>
                        </a:solidFill>
                        <a:latin typeface="+mn-lt"/>
                        <a:ea typeface="+mn-ea"/>
                        <a:cs typeface="+mn-cs"/>
                      </a:endParaRPr>
                    </a:p>
                  </a:txBody>
                  <a:tcPr>
                    <a:solidFill>
                      <a:schemeClr val="bg1">
                        <a:lumMod val="85000"/>
                      </a:schemeClr>
                    </a:solidFill>
                  </a:tcPr>
                </a:tc>
                <a:tc>
                  <a:txBody>
                    <a:bodyPr/>
                    <a:lstStyle/>
                    <a:p>
                      <a:pPr algn="ctr"/>
                      <a:r>
                        <a:rPr lang="en-US" sz="800" b="0" i="0" cap="none" dirty="0">
                          <a:solidFill>
                            <a:srgbClr val="000000"/>
                          </a:solidFill>
                        </a:rPr>
                        <a:t>TBD</a:t>
                      </a:r>
                    </a:p>
                  </a:txBody>
                  <a:tcPr>
                    <a:solidFill>
                      <a:schemeClr val="bg1">
                        <a:lumMod val="85000"/>
                      </a:schemeClr>
                    </a:solidFill>
                  </a:tcPr>
                </a:tc>
                <a:extLst>
                  <a:ext uri="{0D108BD9-81ED-4DB2-BD59-A6C34878D82A}">
                    <a16:rowId xmlns:a16="http://schemas.microsoft.com/office/drawing/2014/main" xmlns="" val="10007"/>
                  </a:ext>
                </a:extLst>
              </a:tr>
              <a:tr h="299086">
                <a:tc>
                  <a:txBody>
                    <a:bodyPr/>
                    <a:lstStyle/>
                    <a:p>
                      <a:r>
                        <a:rPr lang="en-US" sz="800" b="0" i="0" cap="none" dirty="0" smtClean="0">
                          <a:solidFill>
                            <a:schemeClr val="tx1"/>
                          </a:solidFill>
                        </a:rPr>
                        <a:t>New</a:t>
                      </a:r>
                      <a:r>
                        <a:rPr lang="en-US" sz="800" b="0" i="0" cap="none" baseline="0" dirty="0" smtClean="0">
                          <a:solidFill>
                            <a:schemeClr val="tx1"/>
                          </a:solidFill>
                        </a:rPr>
                        <a:t> </a:t>
                      </a:r>
                      <a:r>
                        <a:rPr lang="en-US" sz="800" b="0" i="0" cap="none" baseline="0" dirty="0">
                          <a:solidFill>
                            <a:schemeClr val="tx1"/>
                          </a:solidFill>
                        </a:rPr>
                        <a:t>citizens who register to vote and who </a:t>
                      </a:r>
                      <a:r>
                        <a:rPr lang="en-US" sz="800" b="0" i="0" cap="none" baseline="0" dirty="0" smtClean="0">
                          <a:solidFill>
                            <a:schemeClr val="tx1"/>
                          </a:solidFill>
                        </a:rPr>
                        <a:t>vote</a:t>
                      </a:r>
                      <a:r>
                        <a:rPr lang="en-US" sz="800" b="0" i="0" cap="none" dirty="0" smtClean="0">
                          <a:solidFill>
                            <a:schemeClr val="tx1"/>
                          </a:solidFill>
                        </a:rPr>
                        <a:t>(*) </a:t>
                      </a:r>
                      <a:endParaRPr lang="en-US" sz="800" b="0" i="0" cap="none" dirty="0">
                        <a:solidFill>
                          <a:schemeClr val="tx1"/>
                        </a:solidFill>
                      </a:endParaRPr>
                    </a:p>
                  </a:txBody>
                  <a:tcPr>
                    <a:solidFill>
                      <a:schemeClr val="bg1">
                        <a:lumMod val="95000"/>
                      </a:schemeClr>
                    </a:solidFill>
                  </a:tcPr>
                </a:tc>
                <a:tc>
                  <a:txBody>
                    <a:bodyPr/>
                    <a:lstStyle/>
                    <a:p>
                      <a:pPr algn="ctr"/>
                      <a:r>
                        <a:rPr lang="en-US" sz="800" b="0" i="0" cap="none" dirty="0">
                          <a:solidFill>
                            <a:srgbClr val="000000"/>
                          </a:solidFill>
                        </a:rPr>
                        <a:t>TBD</a:t>
                      </a:r>
                    </a:p>
                  </a:txBody>
                  <a:tcP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24" name="Rectangle 23"/>
          <p:cNvSpPr/>
          <p:nvPr/>
        </p:nvSpPr>
        <p:spPr>
          <a:xfrm>
            <a:off x="548590" y="562878"/>
            <a:ext cx="2057400" cy="5062924"/>
          </a:xfrm>
          <a:prstGeom prst="rect">
            <a:avLst/>
          </a:prstGeom>
          <a:solidFill>
            <a:srgbClr val="DBD9D6"/>
          </a:solidFill>
          <a:ln>
            <a:noFill/>
          </a:ln>
        </p:spPr>
        <p:txBody>
          <a:bodyPr wrap="square" lIns="182880" tIns="182880" bIns="182880">
            <a:spAutoFit/>
          </a:bodyPr>
          <a:lstStyle/>
          <a:p>
            <a:pPr>
              <a:spcAft>
                <a:spcPts val="300"/>
              </a:spcAft>
            </a:pPr>
            <a:r>
              <a:rPr lang="en-US" sz="1200" b="1" dirty="0">
                <a:solidFill>
                  <a:srgbClr val="7F7B0E"/>
                </a:solidFill>
              </a:rPr>
              <a:t>Success Story: </a:t>
            </a:r>
          </a:p>
          <a:p>
            <a:pPr>
              <a:spcAft>
                <a:spcPts val="300"/>
              </a:spcAft>
            </a:pPr>
            <a:r>
              <a:rPr lang="en-US" sz="1200" b="1" dirty="0">
                <a:solidFill>
                  <a:srgbClr val="7F7B0E"/>
                </a:solidFill>
              </a:rPr>
              <a:t>The Merida </a:t>
            </a:r>
            <a:r>
              <a:rPr lang="en-US" sz="1200" b="1" dirty="0" smtClean="0">
                <a:solidFill>
                  <a:srgbClr val="7F7B0E"/>
                </a:solidFill>
              </a:rPr>
              <a:t>Family</a:t>
            </a:r>
            <a:endParaRPr lang="en-US" sz="1200" dirty="0">
              <a:solidFill>
                <a:srgbClr val="7F7B0E"/>
              </a:solidFill>
            </a:endParaRPr>
          </a:p>
          <a:p>
            <a:pPr>
              <a:spcAft>
                <a:spcPts val="600"/>
              </a:spcAft>
            </a:pPr>
            <a:r>
              <a:rPr lang="en-US" sz="900" dirty="0"/>
              <a:t>In 2001, Mariana Merida arrived in Boston from Guatemala with $50 in her pocket and a sick child in her arms. </a:t>
            </a:r>
            <a:r>
              <a:rPr lang="en-US" sz="900" dirty="0" smtClean="0"/>
              <a:t>She sought treatment for cystic fibrosis for her daughter at Children’s Hospital. It </a:t>
            </a:r>
            <a:r>
              <a:rPr lang="en-US" sz="900" dirty="0"/>
              <a:t>took </a:t>
            </a:r>
            <a:r>
              <a:rPr lang="en-US" sz="900" dirty="0" smtClean="0"/>
              <a:t>the Merida family </a:t>
            </a:r>
            <a:r>
              <a:rPr lang="en-US" sz="900" dirty="0"/>
              <a:t>five years to obtain green cards. </a:t>
            </a:r>
          </a:p>
          <a:p>
            <a:pPr>
              <a:spcAft>
                <a:spcPts val="600"/>
              </a:spcAft>
            </a:pPr>
            <a:r>
              <a:rPr lang="en-US" sz="900" dirty="0"/>
              <a:t>In </a:t>
            </a:r>
            <a:r>
              <a:rPr lang="en-US" sz="900" dirty="0" smtClean="0"/>
              <a:t>2014, </a:t>
            </a:r>
            <a:r>
              <a:rPr lang="en-US" sz="900" dirty="0"/>
              <a:t>Mariana and her </a:t>
            </a:r>
            <a:r>
              <a:rPr lang="en-US" sz="900" dirty="0" smtClean="0"/>
              <a:t>husband had already been eligible </a:t>
            </a:r>
            <a:r>
              <a:rPr lang="en-US" sz="900" dirty="0"/>
              <a:t>for U.S. </a:t>
            </a:r>
            <a:r>
              <a:rPr lang="en-US" sz="900" dirty="0" smtClean="0"/>
              <a:t>citizenship for three years but had not applied. </a:t>
            </a:r>
            <a:r>
              <a:rPr lang="en-US" sz="900" dirty="0"/>
              <a:t>Mariana saw a Facebook post and contacted Project Citizenship, which helped them through the process. </a:t>
            </a:r>
            <a:endParaRPr lang="en-US" sz="900" dirty="0" smtClean="0"/>
          </a:p>
          <a:p>
            <a:pPr>
              <a:spcAft>
                <a:spcPts val="600"/>
              </a:spcAft>
            </a:pPr>
            <a:r>
              <a:rPr lang="en-US" sz="900" dirty="0" smtClean="0"/>
              <a:t>Mariana </a:t>
            </a:r>
            <a:r>
              <a:rPr lang="en-US" sz="900" dirty="0"/>
              <a:t>became a citizen three days before her oldest son, Jose, turned 18, allowing him to automatically become a U.S. </a:t>
            </a:r>
            <a:r>
              <a:rPr lang="en-US" sz="900" dirty="0" smtClean="0"/>
              <a:t>citizen, </a:t>
            </a:r>
            <a:r>
              <a:rPr lang="en-US" sz="900" dirty="0"/>
              <a:t>just in time for college financial aid applications. </a:t>
            </a:r>
            <a:r>
              <a:rPr lang="en-US" sz="900" dirty="0" smtClean="0"/>
              <a:t>  Mariana’s husband did not pass his first civics exam but succeeded on his second attempt.</a:t>
            </a:r>
          </a:p>
          <a:p>
            <a:pPr>
              <a:spcAft>
                <a:spcPts val="600"/>
              </a:spcAft>
            </a:pPr>
            <a:r>
              <a:rPr lang="en-US" sz="900" dirty="0" smtClean="0"/>
              <a:t>Thanks </a:t>
            </a:r>
            <a:r>
              <a:rPr lang="en-US" sz="900" dirty="0"/>
              <a:t>to the help of PC, six members of the Merida family have achieved U.S. </a:t>
            </a:r>
            <a:r>
              <a:rPr lang="en-US" sz="900" dirty="0" smtClean="0"/>
              <a:t>citizenship. Ana and Sebastian attend Brookline High School. Jose is studying business at Framingham State University and is the first in his family to attend college.</a:t>
            </a:r>
            <a:endParaRPr lang="en-US" sz="900" dirty="0">
              <a:solidFill>
                <a:srgbClr val="FF000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657" t="8289" r="23657"/>
          <a:stretch/>
        </p:blipFill>
        <p:spPr>
          <a:xfrm>
            <a:off x="548590" y="5721351"/>
            <a:ext cx="2057400" cy="2079455"/>
          </a:xfrm>
          <a:prstGeom prst="rect">
            <a:avLst/>
          </a:prstGeom>
        </p:spPr>
      </p:pic>
    </p:spTree>
    <p:extLst>
      <p:ext uri="{BB962C8B-B14F-4D97-AF65-F5344CB8AC3E}">
        <p14:creationId xmlns:p14="http://schemas.microsoft.com/office/powerpoint/2010/main" val="418253368"/>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D3D1CD"/>
      </a:dk2>
      <a:lt2>
        <a:srgbClr val="000000"/>
      </a:lt2>
      <a:accent1>
        <a:srgbClr val="7F7B0E"/>
      </a:accent1>
      <a:accent2>
        <a:srgbClr val="BABF10"/>
      </a:accent2>
      <a:accent3>
        <a:srgbClr val="461D4C"/>
      </a:accent3>
      <a:accent4>
        <a:srgbClr val="873299"/>
      </a:accent4>
      <a:accent5>
        <a:srgbClr val="55565A"/>
      </a:accent5>
      <a:accent6>
        <a:srgbClr val="DBD9D6"/>
      </a:accent6>
      <a:hlink>
        <a:srgbClr val="461D4C"/>
      </a:hlink>
      <a:folHlink>
        <a:srgbClr val="8A8D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rgbClr val="F4EDE5"/>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5307</TotalTime>
  <Words>1558</Words>
  <Application>Microsoft Office PowerPoint</Application>
  <PresentationFormat>Custom</PresentationFormat>
  <Paragraphs>165</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J Sherman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Veronica Serrato</cp:lastModifiedBy>
  <cp:revision>322</cp:revision>
  <cp:lastPrinted>2017-04-20T12:37:58Z</cp:lastPrinted>
  <dcterms:created xsi:type="dcterms:W3CDTF">2014-04-24T23:45:11Z</dcterms:created>
  <dcterms:modified xsi:type="dcterms:W3CDTF">2017-04-20T14:23:59Z</dcterms:modified>
</cp:coreProperties>
</file>